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969" r:id="rId2"/>
    <p:sldId id="972" r:id="rId3"/>
    <p:sldId id="973" r:id="rId4"/>
    <p:sldId id="974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7" d="100"/>
          <a:sy n="127" d="100"/>
        </p:scale>
        <p:origin x="1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43FFD-B083-A046-B7FE-120CED0296FA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60EF-5A1B-FC4B-8D31-79990181771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6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applewebdata://1F56F762-3DAD-44BC-95A4-AA670DF47B78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applewebdata://1F56F762-3DAD-44BC-95A4-AA670DF47B78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EE141-DC2D-4CB1-9872-B086394AE7A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14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ENERGY SUPPLY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power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transmission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BUILDINGS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residential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facilities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TRANSPORT, URBAN PLANNING &amp; DESIGN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private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transport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including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freight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urban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design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SOLID WASTE&amp; WASTEWATER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demolition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WATER SUPPLY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URBAN STORMWATER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urban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stormwater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DISASTER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disaster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HEALTH &amp; SOCIAL SERVICES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ENVIRONMENT &amp; COASTAL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environmental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coastal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AGRICULTURE &amp; FORESTRY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forestry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EE141-DC2D-4CB1-9872-B086394AE7A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2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EE141-DC2D-4CB1-9872-B086394AE7A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604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ENERGY SUPPLY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power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transmission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BUILDINGS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residential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facilities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TRANSPORT, URBAN PLANNING &amp; DESIGN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private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transport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including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freight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urban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design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SOLID WASTE&amp; WASTEWATER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demolition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WATER SUPPLY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URBAN STORMWATER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urban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stormwater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DISASTER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disaster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sector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HEALTH &amp; SOCIAL SERVICES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ENVIRONMENT &amp; COASTAL MANAGEMENT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environmental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coastal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rtl="0" eaLnBrk="1" fontAlgn="ctr" latinLnBrk="0" hangingPunct="1"/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AGRICULTURE &amp; FORESTRY</a:t>
            </a:r>
            <a:endParaRPr lang="de-D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forestry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adaptation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EE141-DC2D-4CB1-9872-B086394AE7A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5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0812-C44E-884C-8721-332CF8B925E9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E4706-A0EB-DA47-80CA-43E9418EB06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97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5C4-32A1-FB47-99CA-0A2A1D108FA2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4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536B-C0A6-D64E-BF63-4889E34DBD63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51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76F56D1-E60B-834B-93FD-776FE817F71E}" type="datetime1">
              <a:rPr lang="de-DE" smtClean="0"/>
              <a:t>03.10.21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741000" y="2448000"/>
            <a:ext cx="8424000" cy="3816000"/>
          </a:xfrm>
        </p:spPr>
        <p:txBody>
          <a:bodyPr/>
          <a:lstStyle>
            <a:lvl1pPr marL="0" marR="0" indent="0" algn="l" defTabSz="74295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650"/>
              </a:spcAft>
              <a:buClr>
                <a:srgbClr val="C80F0F"/>
              </a:buClr>
              <a:buSzTx/>
              <a:buFontTx/>
              <a:buNone/>
              <a:tabLst>
                <a:tab pos="1779984" algn="l"/>
              </a:tabLst>
              <a:defRPr sz="1463" baseline="0"/>
            </a:lvl1pPr>
            <a:lvl2pPr marL="292500" indent="-292500">
              <a:buClr>
                <a:srgbClr val="C80F0F"/>
              </a:buClr>
              <a:buFont typeface="Arial" pitchFamily="34" charset="0"/>
              <a:buChar char="•"/>
              <a:defRPr sz="1463"/>
            </a:lvl2pPr>
            <a:lvl3pPr marL="585000">
              <a:defRPr sz="1463"/>
            </a:lvl3pPr>
            <a:lvl4pPr marL="877500">
              <a:defRPr sz="1463" baseline="0"/>
            </a:lvl4pPr>
            <a:lvl5pPr marL="1170000">
              <a:defRPr sz="1463" baseline="0"/>
            </a:lvl5pPr>
            <a:lvl6pPr marL="1462500">
              <a:defRPr baseline="0"/>
            </a:lvl6pPr>
            <a:lvl7pPr marL="1755000">
              <a:defRPr baseline="0"/>
            </a:lvl7pPr>
            <a:lvl8pPr marL="2047500">
              <a:defRPr baseline="0"/>
            </a:lvl8pPr>
            <a:lvl9pPr marL="2340000">
              <a:defRPr/>
            </a:lvl9pPr>
          </a:lstStyle>
          <a:p>
            <a:pPr marL="0" marR="0" lvl="0" indent="0" defTabSz="74295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/>
              <a:t>Click here to add content</a:t>
            </a:r>
          </a:p>
          <a:p>
            <a:pPr marL="292500" lvl="1">
              <a:buClr>
                <a:srgbClr val="C80F0F"/>
              </a:buClr>
            </a:pPr>
            <a:r>
              <a:rPr lang="de-DE" noProof="0" dirty="0"/>
              <a:t>Second layer</a:t>
            </a:r>
          </a:p>
          <a:p>
            <a:pPr marL="585000" lvl="2"/>
            <a:r>
              <a:rPr lang="de-DE" noProof="0" dirty="0"/>
              <a:t>Third layer</a:t>
            </a:r>
          </a:p>
          <a:p>
            <a:pPr marL="877500" lvl="3"/>
            <a:r>
              <a:rPr lang="de-DE" noProof="0" dirty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32014301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C646-A4F4-2646-85C6-9C38C05DBF9F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39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C220-2933-9740-BAA8-0C455F5F48B1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16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1E-EA4B-554C-8529-FC4617BDFD61}" type="datetime1">
              <a:rPr lang="de-DE" smtClean="0"/>
              <a:t>03.10.21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57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6FA8-6124-0846-BD04-9C324957F01F}" type="datetime1">
              <a:rPr lang="de-DE" smtClean="0"/>
              <a:t>03.10.21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7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F65A-21B6-1748-85B1-E757D3C4306A}" type="datetime1">
              <a:rPr lang="de-DE" smtClean="0"/>
              <a:t>03.10.21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3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17A-544C-024F-A439-2DC6218D1FDC}" type="datetime1">
              <a:rPr lang="de-DE" smtClean="0"/>
              <a:t>03.10.21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6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7973-9252-9C40-8444-D926E34F6295}" type="datetime1">
              <a:rPr lang="de-DE" smtClean="0"/>
              <a:t>03.10.21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6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23E3-B50A-344A-928A-192D9CFC7F0F}" type="datetime1">
              <a:rPr lang="de-DE" smtClean="0"/>
              <a:t>03.10.21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85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alphaModFix amt="2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60000" t="9000" r="-3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7330-45E0-154B-83A5-B970D6506E23}" type="datetime1">
              <a:rPr lang="de-DE" smtClean="0"/>
              <a:t>03.10.21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DB05-6D7A-EB41-9437-312D4F1F22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48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>
            <a:extLst>
              <a:ext uri="{FF2B5EF4-FFF2-40B4-BE49-F238E27FC236}">
                <a16:creationId xmlns:a16="http://schemas.microsoft.com/office/drawing/2014/main" id="{77B96F13-FB33-9B40-8305-BF7863D35D1F}"/>
              </a:ext>
            </a:extLst>
          </p:cNvPr>
          <p:cNvSpPr txBox="1"/>
          <p:nvPr/>
        </p:nvSpPr>
        <p:spPr>
          <a:xfrm>
            <a:off x="208587" y="158887"/>
            <a:ext cx="949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are, in your opinion, the sectors with highest potential for mitigation (GHG emission reduction) in your city?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B6F7F4C-23EC-E449-8AC6-2F36532571E2}"/>
              </a:ext>
            </a:extLst>
          </p:cNvPr>
          <p:cNvSpPr txBox="1"/>
          <p:nvPr/>
        </p:nvSpPr>
        <p:spPr>
          <a:xfrm>
            <a:off x="5858964" y="843722"/>
            <a:ext cx="3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Repeat the analysis for: What are, in your opinion, the sectors where your city has the strongest mandate to take action?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880D393-3692-4242-9A0E-BC402FBF6B27}"/>
              </a:ext>
            </a:extLst>
          </p:cNvPr>
          <p:cNvSpPr txBox="1"/>
          <p:nvPr/>
        </p:nvSpPr>
        <p:spPr>
          <a:xfrm>
            <a:off x="5918766" y="2593428"/>
            <a:ext cx="3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Can you identify measures for mitigation already being considered in several planning / financing instruments? 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87C8CB2D-9280-794B-A5F3-7EC885F19AEB}"/>
              </a:ext>
            </a:extLst>
          </p:cNvPr>
          <p:cNvGrpSpPr/>
          <p:nvPr/>
        </p:nvGrpSpPr>
        <p:grpSpPr>
          <a:xfrm>
            <a:off x="515389" y="798022"/>
            <a:ext cx="5178829" cy="5095702"/>
            <a:chOff x="515389" y="798022"/>
            <a:chExt cx="5178829" cy="509570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77FE09B-906A-0048-ABAC-1656344AC358}"/>
                </a:ext>
              </a:extLst>
            </p:cNvPr>
            <p:cNvSpPr/>
            <p:nvPr/>
          </p:nvSpPr>
          <p:spPr>
            <a:xfrm>
              <a:off x="515389" y="798022"/>
              <a:ext cx="5178829" cy="50957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2F9AF8FB-2AD5-BB49-8A2C-8DEC6BE800A3}"/>
                </a:ext>
              </a:extLst>
            </p:cNvPr>
            <p:cNvCxnSpPr>
              <a:cxnSpLocks/>
              <a:stCxn id="5" idx="0"/>
              <a:endCxn id="4" idx="0"/>
            </p:cNvCxnSpPr>
            <p:nvPr/>
          </p:nvCxnSpPr>
          <p:spPr>
            <a:xfrm flipV="1">
              <a:off x="3104804" y="798022"/>
              <a:ext cx="0" cy="2061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>
              <a:extLst>
                <a:ext uri="{FF2B5EF4-FFF2-40B4-BE49-F238E27FC236}">
                  <a16:creationId xmlns:a16="http://schemas.microsoft.com/office/drawing/2014/main" id="{4378B7B2-EEB0-7349-8195-0A0994C8A6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0524" y="2061559"/>
              <a:ext cx="2240280" cy="1367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EFABE90B-90E2-3748-BBF0-21033E3DA3BD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47" y="3429000"/>
              <a:ext cx="1995055" cy="151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504E04F-0EB6-6D46-A6C1-14E697B35BBE}"/>
                </a:ext>
              </a:extLst>
            </p:cNvPr>
            <p:cNvSpPr txBox="1"/>
            <p:nvPr/>
          </p:nvSpPr>
          <p:spPr>
            <a:xfrm>
              <a:off x="3200400" y="1438102"/>
              <a:ext cx="1241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Energy supply 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C4D3EB8-8301-9B4D-82EC-5EF5059A743B}"/>
                </a:ext>
              </a:extLst>
            </p:cNvPr>
            <p:cNvSpPr txBox="1"/>
            <p:nvPr/>
          </p:nvSpPr>
          <p:spPr>
            <a:xfrm>
              <a:off x="3215321" y="5284324"/>
              <a:ext cx="846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Buildings</a:t>
              </a:r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61F631C1-F40B-8B43-9799-247A3F152F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4153" y="3429000"/>
              <a:ext cx="2078182" cy="1409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262B2D7-2B7A-9944-8BE9-482D7A415869}"/>
                </a:ext>
              </a:extLst>
            </p:cNvPr>
            <p:cNvSpPr txBox="1"/>
            <p:nvPr/>
          </p:nvSpPr>
          <p:spPr>
            <a:xfrm>
              <a:off x="4527667" y="2844224"/>
              <a:ext cx="92548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Transport, urban planning and design </a:t>
              </a:r>
            </a:p>
          </p:txBody>
        </p: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E9FECA00-4AEA-1C45-95B7-72C95FFB36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1273" y="2128058"/>
              <a:ext cx="2202873" cy="1300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4E53B31-6824-2146-AA92-B37F8D0BA86A}"/>
                </a:ext>
              </a:extLst>
            </p:cNvPr>
            <p:cNvSpPr txBox="1"/>
            <p:nvPr/>
          </p:nvSpPr>
          <p:spPr>
            <a:xfrm>
              <a:off x="631768" y="3167390"/>
              <a:ext cx="1712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Agriculture and forestry 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16646B5A-2C31-5942-80AB-F03AF386F43D}"/>
                </a:ext>
              </a:extLst>
            </p:cNvPr>
            <p:cNvSpPr txBox="1"/>
            <p:nvPr/>
          </p:nvSpPr>
          <p:spPr>
            <a:xfrm>
              <a:off x="1657003" y="1425176"/>
              <a:ext cx="10196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Industrial processes  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4B2E7FD-EFB6-DD48-AC66-3C414E1DE5F5}"/>
                </a:ext>
              </a:extLst>
            </p:cNvPr>
            <p:cNvSpPr txBox="1"/>
            <p:nvPr/>
          </p:nvSpPr>
          <p:spPr>
            <a:xfrm>
              <a:off x="1770611" y="4805936"/>
              <a:ext cx="1138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Solid waste and wastewater </a:t>
              </a:r>
            </a:p>
          </p:txBody>
        </p: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8E32EC33-6AB6-1842-A269-97484858F177}"/>
                </a:ext>
              </a:extLst>
            </p:cNvPr>
            <p:cNvCxnSpPr/>
            <p:nvPr/>
          </p:nvCxnSpPr>
          <p:spPr>
            <a:xfrm flipV="1">
              <a:off x="3078481" y="3768437"/>
              <a:ext cx="4156" cy="21197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62E4153-D4BC-3E4C-95AA-C06F3E449D0F}"/>
                </a:ext>
              </a:extLst>
            </p:cNvPr>
            <p:cNvSpPr/>
            <p:nvPr/>
          </p:nvSpPr>
          <p:spPr>
            <a:xfrm>
              <a:off x="2597728" y="2859578"/>
              <a:ext cx="1014152" cy="1022466"/>
            </a:xfrm>
            <a:prstGeom prst="ellipse">
              <a:avLst/>
            </a:prstGeom>
            <a:solidFill>
              <a:srgbClr val="70A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Low Carbon City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85734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81BC51D3-DBB6-CB4B-BE7A-269160B83567}"/>
              </a:ext>
            </a:extLst>
          </p:cNvPr>
          <p:cNvSpPr txBox="1"/>
          <p:nvPr/>
        </p:nvSpPr>
        <p:spPr>
          <a:xfrm>
            <a:off x="5924309" y="739549"/>
            <a:ext cx="398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Repeat the analysis for: What are, in your opinion, the sectors where your city has the strongest mandate to take action?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CA804DB-5912-A14A-8E17-C8DF8128C954}"/>
              </a:ext>
            </a:extLst>
          </p:cNvPr>
          <p:cNvSpPr txBox="1"/>
          <p:nvPr/>
        </p:nvSpPr>
        <p:spPr>
          <a:xfrm>
            <a:off x="208587" y="158887"/>
            <a:ext cx="958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are, in your opinion, the sectors with highest potential / strongest demand for adaptation  in your city? 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086ABBC-8B1E-FC43-8459-116D7EB470C2}"/>
              </a:ext>
            </a:extLst>
          </p:cNvPr>
          <p:cNvSpPr txBox="1"/>
          <p:nvPr/>
        </p:nvSpPr>
        <p:spPr>
          <a:xfrm>
            <a:off x="5918766" y="2593428"/>
            <a:ext cx="3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Can you identify measures for adaptation already being considered in several planning / financing instruments? 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1E7FEB0-1462-3744-8863-0B4F34D86C4C}"/>
              </a:ext>
            </a:extLst>
          </p:cNvPr>
          <p:cNvGrpSpPr/>
          <p:nvPr/>
        </p:nvGrpSpPr>
        <p:grpSpPr>
          <a:xfrm>
            <a:off x="515389" y="798022"/>
            <a:ext cx="5178829" cy="5130506"/>
            <a:chOff x="515389" y="798022"/>
            <a:chExt cx="5178829" cy="513050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6073E65-5C05-9245-B9CF-7A300157788C}"/>
                </a:ext>
              </a:extLst>
            </p:cNvPr>
            <p:cNvSpPr/>
            <p:nvPr/>
          </p:nvSpPr>
          <p:spPr>
            <a:xfrm>
              <a:off x="515389" y="798022"/>
              <a:ext cx="5178829" cy="50957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Gerade Verbindung 3">
              <a:extLst>
                <a:ext uri="{FF2B5EF4-FFF2-40B4-BE49-F238E27FC236}">
                  <a16:creationId xmlns:a16="http://schemas.microsoft.com/office/drawing/2014/main" id="{B5F62948-C4EA-DB4C-BDE9-173C635B8B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58461" y="1145513"/>
              <a:ext cx="1215851" cy="18890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>
              <a:extLst>
                <a:ext uri="{FF2B5EF4-FFF2-40B4-BE49-F238E27FC236}">
                  <a16:creationId xmlns:a16="http://schemas.microsoft.com/office/drawing/2014/main" id="{4A4716FB-E225-9447-B8B6-2448AA5EFA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0524" y="2391508"/>
              <a:ext cx="2366021" cy="10374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E8E991B3-5572-BC41-A3EE-A497F75F2B87}"/>
                </a:ext>
              </a:extLst>
            </p:cNvPr>
            <p:cNvCxnSpPr>
              <a:cxnSpLocks/>
            </p:cNvCxnSpPr>
            <p:nvPr/>
          </p:nvCxnSpPr>
          <p:spPr>
            <a:xfrm>
              <a:off x="3155182" y="3426488"/>
              <a:ext cx="2411605" cy="8139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A0429CE-1091-BC46-A415-ED76319077E2}"/>
                </a:ext>
              </a:extLst>
            </p:cNvPr>
            <p:cNvSpPr txBox="1"/>
            <p:nvPr/>
          </p:nvSpPr>
          <p:spPr>
            <a:xfrm>
              <a:off x="2235760" y="1056266"/>
              <a:ext cx="768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Energy Supply 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F17A3C9-AABE-AC48-AC00-025F70A4A4A0}"/>
                </a:ext>
              </a:extLst>
            </p:cNvPr>
            <p:cNvSpPr txBox="1"/>
            <p:nvPr/>
          </p:nvSpPr>
          <p:spPr>
            <a:xfrm>
              <a:off x="2039667" y="5033114"/>
              <a:ext cx="1286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Disaster management </a:t>
              </a:r>
            </a:p>
          </p:txBody>
        </p: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2F341128-4FC8-2B4C-B843-0E70DC1D0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607" y="3416440"/>
              <a:ext cx="2281705" cy="8689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0CC1F8D1-0DCC-664F-BA16-35AD1D096493}"/>
                </a:ext>
              </a:extLst>
            </p:cNvPr>
            <p:cNvSpPr txBox="1"/>
            <p:nvPr/>
          </p:nvSpPr>
          <p:spPr>
            <a:xfrm>
              <a:off x="4290646" y="2984900"/>
              <a:ext cx="1242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Solid waste &amp; wastewater management</a:t>
              </a:r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5A1F6B37-0A11-8D41-A0D1-46DD5E4B46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0742" y="2318978"/>
              <a:ext cx="2333956" cy="956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E61EE4F-5ABC-134E-9E98-38BB75B7F6B8}"/>
                </a:ext>
              </a:extLst>
            </p:cNvPr>
            <p:cNvSpPr txBox="1"/>
            <p:nvPr/>
          </p:nvSpPr>
          <p:spPr>
            <a:xfrm>
              <a:off x="641816" y="3036762"/>
              <a:ext cx="14683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Environmental and coastal management 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DFCFC620-6443-6448-986D-7AB24D1A2555}"/>
                </a:ext>
              </a:extLst>
            </p:cNvPr>
            <p:cNvSpPr txBox="1"/>
            <p:nvPr/>
          </p:nvSpPr>
          <p:spPr>
            <a:xfrm>
              <a:off x="1154585" y="1796965"/>
              <a:ext cx="101969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Agriculture and forestry 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1EE37EB-8D0A-5344-8650-D0320D832D03}"/>
                </a:ext>
              </a:extLst>
            </p:cNvPr>
            <p:cNvSpPr txBox="1"/>
            <p:nvPr/>
          </p:nvSpPr>
          <p:spPr>
            <a:xfrm>
              <a:off x="1157661" y="4203035"/>
              <a:ext cx="1138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Health and social services </a:t>
              </a:r>
            </a:p>
          </p:txBody>
        </p: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F66F4B37-5716-0B4A-9EC7-6FC0977196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8607" y="3617407"/>
              <a:ext cx="1175657" cy="1949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8BC63CA5-C5E4-734A-98C5-C22853A03118}"/>
                </a:ext>
              </a:extLst>
            </p:cNvPr>
            <p:cNvCxnSpPr>
              <a:cxnSpLocks/>
              <a:endCxn id="2" idx="0"/>
            </p:cNvCxnSpPr>
            <p:nvPr/>
          </p:nvCxnSpPr>
          <p:spPr>
            <a:xfrm flipV="1">
              <a:off x="3104804" y="798022"/>
              <a:ext cx="0" cy="2327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FA379C6D-B8AA-0545-A509-79C652B73814}"/>
                </a:ext>
              </a:extLst>
            </p:cNvPr>
            <p:cNvSpPr txBox="1"/>
            <p:nvPr/>
          </p:nvSpPr>
          <p:spPr>
            <a:xfrm>
              <a:off x="3312607" y="1208665"/>
              <a:ext cx="8867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Buildings </a:t>
              </a:r>
            </a:p>
          </p:txBody>
        </p:sp>
        <p:cxnSp>
          <p:nvCxnSpPr>
            <p:cNvPr id="33" name="Gerade Verbindung 32">
              <a:extLst>
                <a:ext uri="{FF2B5EF4-FFF2-40B4-BE49-F238E27FC236}">
                  <a16:creationId xmlns:a16="http://schemas.microsoft.com/office/drawing/2014/main" id="{E1C799EB-4FA0-FE43-99FA-4B90395A1C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2" y="3597312"/>
              <a:ext cx="0" cy="2331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9B74A86-73A6-3F48-93EA-FC5FBBBB7759}"/>
                </a:ext>
              </a:extLst>
            </p:cNvPr>
            <p:cNvSpPr txBox="1"/>
            <p:nvPr/>
          </p:nvSpPr>
          <p:spPr>
            <a:xfrm>
              <a:off x="4161692" y="1750628"/>
              <a:ext cx="12428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Transport, urban planning and design </a:t>
              </a:r>
            </a:p>
          </p:txBody>
        </p: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F8F70C2B-5B48-FB42-942A-86BAB96F74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5569" y="1215852"/>
              <a:ext cx="1306286" cy="2080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BE287FE-3D2B-584C-B212-7267EA4F52BF}"/>
                </a:ext>
              </a:extLst>
            </p:cNvPr>
            <p:cNvSpPr txBox="1"/>
            <p:nvPr/>
          </p:nvSpPr>
          <p:spPr>
            <a:xfrm>
              <a:off x="3277438" y="4684747"/>
              <a:ext cx="1242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Urban Stormwater management </a:t>
              </a:r>
            </a:p>
          </p:txBody>
        </p:sp>
        <p:cxnSp>
          <p:nvCxnSpPr>
            <p:cNvPr id="54" name="Gerade Verbindung 53">
              <a:extLst>
                <a:ext uri="{FF2B5EF4-FFF2-40B4-BE49-F238E27FC236}">
                  <a16:creationId xmlns:a16="http://schemas.microsoft.com/office/drawing/2014/main" id="{1194DDA3-14C6-284D-907C-D39C223497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98018" y="3669325"/>
              <a:ext cx="1254369" cy="1676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2FBE293A-8807-A141-988C-AB4419C9F30A}"/>
                </a:ext>
              </a:extLst>
            </p:cNvPr>
            <p:cNvSpPr txBox="1"/>
            <p:nvPr/>
          </p:nvSpPr>
          <p:spPr>
            <a:xfrm>
              <a:off x="4168391" y="4295184"/>
              <a:ext cx="11927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Water supply 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6078704-AA6D-B945-8323-02BE7CFED313}"/>
                </a:ext>
              </a:extLst>
            </p:cNvPr>
            <p:cNvSpPr/>
            <p:nvPr/>
          </p:nvSpPr>
          <p:spPr>
            <a:xfrm>
              <a:off x="2435703" y="2702739"/>
              <a:ext cx="1302817" cy="1270449"/>
            </a:xfrm>
            <a:prstGeom prst="ellipse">
              <a:avLst/>
            </a:prstGeom>
            <a:solidFill>
              <a:srgbClr val="70A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Resilient City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91570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87C8CB2D-9280-794B-A5F3-7EC885F19AEB}"/>
              </a:ext>
            </a:extLst>
          </p:cNvPr>
          <p:cNvGrpSpPr/>
          <p:nvPr/>
        </p:nvGrpSpPr>
        <p:grpSpPr>
          <a:xfrm>
            <a:off x="525437" y="462224"/>
            <a:ext cx="5965798" cy="5692757"/>
            <a:chOff x="515389" y="798022"/>
            <a:chExt cx="5178829" cy="509570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77FE09B-906A-0048-ABAC-1656344AC358}"/>
                </a:ext>
              </a:extLst>
            </p:cNvPr>
            <p:cNvSpPr/>
            <p:nvPr/>
          </p:nvSpPr>
          <p:spPr>
            <a:xfrm>
              <a:off x="515389" y="798022"/>
              <a:ext cx="5178829" cy="50957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2F9AF8FB-2AD5-BB49-8A2C-8DEC6BE800A3}"/>
                </a:ext>
              </a:extLst>
            </p:cNvPr>
            <p:cNvCxnSpPr>
              <a:cxnSpLocks/>
              <a:stCxn id="5" idx="0"/>
              <a:endCxn id="4" idx="0"/>
            </p:cNvCxnSpPr>
            <p:nvPr/>
          </p:nvCxnSpPr>
          <p:spPr>
            <a:xfrm flipV="1">
              <a:off x="3104804" y="798022"/>
              <a:ext cx="0" cy="2061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>
              <a:extLst>
                <a:ext uri="{FF2B5EF4-FFF2-40B4-BE49-F238E27FC236}">
                  <a16:creationId xmlns:a16="http://schemas.microsoft.com/office/drawing/2014/main" id="{4378B7B2-EEB0-7349-8195-0A0994C8A6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0524" y="2061559"/>
              <a:ext cx="2240280" cy="1367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EFABE90B-90E2-3748-BBF0-21033E3DA3BD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47" y="3429000"/>
              <a:ext cx="1995055" cy="151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504E04F-0EB6-6D46-A6C1-14E697B35BBE}"/>
                </a:ext>
              </a:extLst>
            </p:cNvPr>
            <p:cNvSpPr txBox="1"/>
            <p:nvPr/>
          </p:nvSpPr>
          <p:spPr>
            <a:xfrm>
              <a:off x="3200400" y="1438102"/>
              <a:ext cx="1241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Energy supply 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C4D3EB8-8301-9B4D-82EC-5EF5059A743B}"/>
                </a:ext>
              </a:extLst>
            </p:cNvPr>
            <p:cNvSpPr txBox="1"/>
            <p:nvPr/>
          </p:nvSpPr>
          <p:spPr>
            <a:xfrm>
              <a:off x="3215321" y="5284324"/>
              <a:ext cx="8467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Buildings</a:t>
              </a:r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61F631C1-F40B-8B43-9799-247A3F152F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4153" y="3429000"/>
              <a:ext cx="2078182" cy="1409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262B2D7-2B7A-9944-8BE9-482D7A415869}"/>
                </a:ext>
              </a:extLst>
            </p:cNvPr>
            <p:cNvSpPr txBox="1"/>
            <p:nvPr/>
          </p:nvSpPr>
          <p:spPr>
            <a:xfrm>
              <a:off x="4527667" y="2844224"/>
              <a:ext cx="92548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Transport, urban planning and design </a:t>
              </a:r>
            </a:p>
          </p:txBody>
        </p: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E9FECA00-4AEA-1C45-95B7-72C95FFB36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1273" y="2128058"/>
              <a:ext cx="2202873" cy="1300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4E53B31-6824-2146-AA92-B37F8D0BA86A}"/>
                </a:ext>
              </a:extLst>
            </p:cNvPr>
            <p:cNvSpPr txBox="1"/>
            <p:nvPr/>
          </p:nvSpPr>
          <p:spPr>
            <a:xfrm>
              <a:off x="631768" y="3167390"/>
              <a:ext cx="1712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Agriculture and forestry 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16646B5A-2C31-5942-80AB-F03AF386F43D}"/>
                </a:ext>
              </a:extLst>
            </p:cNvPr>
            <p:cNvSpPr txBox="1"/>
            <p:nvPr/>
          </p:nvSpPr>
          <p:spPr>
            <a:xfrm>
              <a:off x="1657003" y="1425176"/>
              <a:ext cx="10196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Industrial processes  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4B2E7FD-EFB6-DD48-AC66-3C414E1DE5F5}"/>
                </a:ext>
              </a:extLst>
            </p:cNvPr>
            <p:cNvSpPr txBox="1"/>
            <p:nvPr/>
          </p:nvSpPr>
          <p:spPr>
            <a:xfrm>
              <a:off x="1770611" y="4805936"/>
              <a:ext cx="1138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Solid waste and wastewater </a:t>
              </a:r>
            </a:p>
          </p:txBody>
        </p: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8E32EC33-6AB6-1842-A269-97484858F177}"/>
                </a:ext>
              </a:extLst>
            </p:cNvPr>
            <p:cNvCxnSpPr/>
            <p:nvPr/>
          </p:nvCxnSpPr>
          <p:spPr>
            <a:xfrm flipV="1">
              <a:off x="3078481" y="3768437"/>
              <a:ext cx="4156" cy="21197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62E4153-D4BC-3E4C-95AA-C06F3E449D0F}"/>
                </a:ext>
              </a:extLst>
            </p:cNvPr>
            <p:cNvSpPr/>
            <p:nvPr/>
          </p:nvSpPr>
          <p:spPr>
            <a:xfrm>
              <a:off x="2597728" y="2859578"/>
              <a:ext cx="1014152" cy="1022466"/>
            </a:xfrm>
            <a:prstGeom prst="ellipse">
              <a:avLst/>
            </a:prstGeom>
            <a:solidFill>
              <a:srgbClr val="70A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Low Carbon City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6638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1E7FEB0-1462-3744-8863-0B4F34D86C4C}"/>
              </a:ext>
            </a:extLst>
          </p:cNvPr>
          <p:cNvGrpSpPr/>
          <p:nvPr/>
        </p:nvGrpSpPr>
        <p:grpSpPr>
          <a:xfrm>
            <a:off x="555583" y="482322"/>
            <a:ext cx="6086378" cy="5848141"/>
            <a:chOff x="515389" y="798022"/>
            <a:chExt cx="5178829" cy="513050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6073E65-5C05-9245-B9CF-7A300157788C}"/>
                </a:ext>
              </a:extLst>
            </p:cNvPr>
            <p:cNvSpPr/>
            <p:nvPr/>
          </p:nvSpPr>
          <p:spPr>
            <a:xfrm>
              <a:off x="515389" y="798022"/>
              <a:ext cx="5178829" cy="50957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Gerade Verbindung 3">
              <a:extLst>
                <a:ext uri="{FF2B5EF4-FFF2-40B4-BE49-F238E27FC236}">
                  <a16:creationId xmlns:a16="http://schemas.microsoft.com/office/drawing/2014/main" id="{B5F62948-C4EA-DB4C-BDE9-173C635B8B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58461" y="1145513"/>
              <a:ext cx="1215851" cy="18890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>
              <a:extLst>
                <a:ext uri="{FF2B5EF4-FFF2-40B4-BE49-F238E27FC236}">
                  <a16:creationId xmlns:a16="http://schemas.microsoft.com/office/drawing/2014/main" id="{4A4716FB-E225-9447-B8B6-2448AA5EFA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0524" y="2391508"/>
              <a:ext cx="2366021" cy="10374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E8E991B3-5572-BC41-A3EE-A497F75F2B87}"/>
                </a:ext>
              </a:extLst>
            </p:cNvPr>
            <p:cNvCxnSpPr>
              <a:cxnSpLocks/>
            </p:cNvCxnSpPr>
            <p:nvPr/>
          </p:nvCxnSpPr>
          <p:spPr>
            <a:xfrm>
              <a:off x="3155182" y="3426488"/>
              <a:ext cx="2411605" cy="8139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A0429CE-1091-BC46-A415-ED76319077E2}"/>
                </a:ext>
              </a:extLst>
            </p:cNvPr>
            <p:cNvSpPr txBox="1"/>
            <p:nvPr/>
          </p:nvSpPr>
          <p:spPr>
            <a:xfrm>
              <a:off x="2235760" y="1056266"/>
              <a:ext cx="768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Energy Supply 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F17A3C9-AABE-AC48-AC00-025F70A4A4A0}"/>
                </a:ext>
              </a:extLst>
            </p:cNvPr>
            <p:cNvSpPr txBox="1"/>
            <p:nvPr/>
          </p:nvSpPr>
          <p:spPr>
            <a:xfrm>
              <a:off x="2039667" y="5033114"/>
              <a:ext cx="1286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Disaster management </a:t>
              </a:r>
            </a:p>
          </p:txBody>
        </p: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2F341128-4FC8-2B4C-B843-0E70DC1D0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607" y="3416440"/>
              <a:ext cx="2281705" cy="8689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0CC1F8D1-0DCC-664F-BA16-35AD1D096493}"/>
                </a:ext>
              </a:extLst>
            </p:cNvPr>
            <p:cNvSpPr txBox="1"/>
            <p:nvPr/>
          </p:nvSpPr>
          <p:spPr>
            <a:xfrm>
              <a:off x="4290646" y="2984900"/>
              <a:ext cx="1242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Solid waste &amp; wastewater management</a:t>
              </a:r>
            </a:p>
          </p:txBody>
        </p: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5A1F6B37-0A11-8D41-A0D1-46DD5E4B46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0742" y="2318978"/>
              <a:ext cx="2333956" cy="956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E61EE4F-5ABC-134E-9E98-38BB75B7F6B8}"/>
                </a:ext>
              </a:extLst>
            </p:cNvPr>
            <p:cNvSpPr txBox="1"/>
            <p:nvPr/>
          </p:nvSpPr>
          <p:spPr>
            <a:xfrm>
              <a:off x="641816" y="3036762"/>
              <a:ext cx="14683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Environmental and coastal management 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DFCFC620-6443-6448-986D-7AB24D1A2555}"/>
                </a:ext>
              </a:extLst>
            </p:cNvPr>
            <p:cNvSpPr txBox="1"/>
            <p:nvPr/>
          </p:nvSpPr>
          <p:spPr>
            <a:xfrm>
              <a:off x="1154585" y="1796965"/>
              <a:ext cx="101969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Agriculture and forestry 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1EE37EB-8D0A-5344-8650-D0320D832D03}"/>
                </a:ext>
              </a:extLst>
            </p:cNvPr>
            <p:cNvSpPr txBox="1"/>
            <p:nvPr/>
          </p:nvSpPr>
          <p:spPr>
            <a:xfrm>
              <a:off x="1157661" y="4203035"/>
              <a:ext cx="11388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Health and social services </a:t>
              </a:r>
            </a:p>
          </p:txBody>
        </p: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F66F4B37-5716-0B4A-9EC7-6FC0977196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8607" y="3617407"/>
              <a:ext cx="1175657" cy="1949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8BC63CA5-C5E4-734A-98C5-C22853A03118}"/>
                </a:ext>
              </a:extLst>
            </p:cNvPr>
            <p:cNvCxnSpPr>
              <a:cxnSpLocks/>
              <a:endCxn id="2" idx="0"/>
            </p:cNvCxnSpPr>
            <p:nvPr/>
          </p:nvCxnSpPr>
          <p:spPr>
            <a:xfrm flipV="1">
              <a:off x="3104804" y="798022"/>
              <a:ext cx="0" cy="2327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FA379C6D-B8AA-0545-A509-79C652B73814}"/>
                </a:ext>
              </a:extLst>
            </p:cNvPr>
            <p:cNvSpPr txBox="1"/>
            <p:nvPr/>
          </p:nvSpPr>
          <p:spPr>
            <a:xfrm>
              <a:off x="3312607" y="1208665"/>
              <a:ext cx="8867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Buildings </a:t>
              </a:r>
            </a:p>
          </p:txBody>
        </p:sp>
        <p:cxnSp>
          <p:nvCxnSpPr>
            <p:cNvPr id="33" name="Gerade Verbindung 32">
              <a:extLst>
                <a:ext uri="{FF2B5EF4-FFF2-40B4-BE49-F238E27FC236}">
                  <a16:creationId xmlns:a16="http://schemas.microsoft.com/office/drawing/2014/main" id="{E1C799EB-4FA0-FE43-99FA-4B90395A1C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2" y="3597312"/>
              <a:ext cx="0" cy="2331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9B74A86-73A6-3F48-93EA-FC5FBBBB7759}"/>
                </a:ext>
              </a:extLst>
            </p:cNvPr>
            <p:cNvSpPr txBox="1"/>
            <p:nvPr/>
          </p:nvSpPr>
          <p:spPr>
            <a:xfrm>
              <a:off x="4144592" y="1812335"/>
              <a:ext cx="12428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Transport, urban planning and design </a:t>
              </a:r>
            </a:p>
          </p:txBody>
        </p: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F8F70C2B-5B48-FB42-942A-86BAB96F74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5569" y="1215852"/>
              <a:ext cx="1306286" cy="2080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BE287FE-3D2B-584C-B212-7267EA4F52BF}"/>
                </a:ext>
              </a:extLst>
            </p:cNvPr>
            <p:cNvSpPr txBox="1"/>
            <p:nvPr/>
          </p:nvSpPr>
          <p:spPr>
            <a:xfrm>
              <a:off x="3277438" y="4684747"/>
              <a:ext cx="1242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Urban Stormwater management </a:t>
              </a:r>
            </a:p>
          </p:txBody>
        </p:sp>
        <p:cxnSp>
          <p:nvCxnSpPr>
            <p:cNvPr id="54" name="Gerade Verbindung 53">
              <a:extLst>
                <a:ext uri="{FF2B5EF4-FFF2-40B4-BE49-F238E27FC236}">
                  <a16:creationId xmlns:a16="http://schemas.microsoft.com/office/drawing/2014/main" id="{1194DDA3-14C6-284D-907C-D39C223497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98018" y="3669325"/>
              <a:ext cx="1254369" cy="1676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2FBE293A-8807-A141-988C-AB4419C9F30A}"/>
                </a:ext>
              </a:extLst>
            </p:cNvPr>
            <p:cNvSpPr txBox="1"/>
            <p:nvPr/>
          </p:nvSpPr>
          <p:spPr>
            <a:xfrm>
              <a:off x="4168391" y="4295184"/>
              <a:ext cx="11927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/>
                <a:t>Water supply 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6078704-AA6D-B945-8323-02BE7CFED313}"/>
                </a:ext>
              </a:extLst>
            </p:cNvPr>
            <p:cNvSpPr/>
            <p:nvPr/>
          </p:nvSpPr>
          <p:spPr>
            <a:xfrm>
              <a:off x="2435703" y="2702739"/>
              <a:ext cx="1302817" cy="1270449"/>
            </a:xfrm>
            <a:prstGeom prst="ellipse">
              <a:avLst/>
            </a:prstGeom>
            <a:solidFill>
              <a:srgbClr val="70A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Resilient City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0639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FC2A886F6FE144A0D83744568D8B49" ma:contentTypeVersion="12" ma:contentTypeDescription="Ein neues Dokument erstellen." ma:contentTypeScope="" ma:versionID="3677030111c1833ba273e1978277ad06">
  <xsd:schema xmlns:xsd="http://www.w3.org/2001/XMLSchema" xmlns:xs="http://www.w3.org/2001/XMLSchema" xmlns:p="http://schemas.microsoft.com/office/2006/metadata/properties" xmlns:ns2="dd40f815-c2b0-4806-9729-31780023f806" xmlns:ns3="fa87cbfb-3c94-4ad6-b81a-37318fbcf44e" targetNamespace="http://schemas.microsoft.com/office/2006/metadata/properties" ma:root="true" ma:fieldsID="f56b4ee4b85a506f97396160029d5e62" ns2:_="" ns3:_="">
    <xsd:import namespace="dd40f815-c2b0-4806-9729-31780023f806"/>
    <xsd:import namespace="fa87cbfb-3c94-4ad6-b81a-37318fbcf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815-c2b0-4806-9729-31780023f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7cbfb-3c94-4ad6-b81a-37318fbcf4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6C30A5-0D9F-43CA-91E3-DD3AEBFAA095}"/>
</file>

<file path=customXml/itemProps2.xml><?xml version="1.0" encoding="utf-8"?>
<ds:datastoreItem xmlns:ds="http://schemas.openxmlformats.org/officeDocument/2006/customXml" ds:itemID="{0C70C50D-D1FD-47E6-A6D9-C1816F58BEE9}"/>
</file>

<file path=customXml/itemProps3.xml><?xml version="1.0" encoding="utf-8"?>
<ds:datastoreItem xmlns:ds="http://schemas.openxmlformats.org/officeDocument/2006/customXml" ds:itemID="{5516AD8F-E846-4A97-8291-1CAD7CD1149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610</Words>
  <Application>Microsoft Macintosh PowerPoint</Application>
  <PresentationFormat>A4-Papier (210 x 297 mm)</PresentationFormat>
  <Paragraphs>88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Luciana Maia</dc:creator>
  <cp:lastModifiedBy>Luciana Maia</cp:lastModifiedBy>
  <cp:revision>2</cp:revision>
  <dcterms:created xsi:type="dcterms:W3CDTF">2021-09-26T21:56:48Z</dcterms:created>
  <dcterms:modified xsi:type="dcterms:W3CDTF">2021-10-03T19:29:15Z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0x01010083FC2A886F6FE144A0D83744568D8B49</vt:lpwstr>
  </property>
</Properties>
</file>