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1045" r:id="rId2"/>
    <p:sldId id="1044" r:id="rId3"/>
    <p:sldId id="1046" r:id="rId4"/>
    <p:sldId id="1047" r:id="rId5"/>
    <p:sldId id="1043" r:id="rId6"/>
    <p:sldId id="1102" r:id="rId7"/>
    <p:sldId id="1101" r:id="rId8"/>
    <p:sldId id="987" r:id="rId9"/>
    <p:sldId id="983" r:id="rId10"/>
    <p:sldId id="984"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27" d="100"/>
          <a:sy n="127" d="100"/>
        </p:scale>
        <p:origin x="13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43FFD-B083-A046-B7FE-120CED0296FA}" type="datetimeFigureOut">
              <a:rPr lang="en-GB" smtClean="0"/>
              <a:t>04/10/2021</a:t>
            </a:fld>
            <a:endParaRPr lang="en-GB"/>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460EF-5A1B-FC4B-8D31-799901817714}" type="slidenum">
              <a:rPr lang="en-GB" smtClean="0"/>
              <a:t>‹Nr.›</a:t>
            </a:fld>
            <a:endParaRPr lang="en-GB"/>
          </a:p>
        </p:txBody>
      </p:sp>
    </p:spTree>
    <p:extLst>
      <p:ext uri="{BB962C8B-B14F-4D97-AF65-F5344CB8AC3E}">
        <p14:creationId xmlns:p14="http://schemas.microsoft.com/office/powerpoint/2010/main" val="376886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Directions</a:t>
            </a:r>
          </a:p>
          <a:p>
            <a:r>
              <a:rPr lang="en-GB" dirty="0"/>
              <a:t>Present workshop participants with an overview of the priority sectors and priority climate impacts</a:t>
            </a:r>
          </a:p>
          <a:p>
            <a:r>
              <a:rPr lang="en-GB" dirty="0"/>
              <a:t>Present staff suggestions, ‘entry points’ or opportunities identified in the priority sectors and for priority impacts as part the Phase 1 and Phase 2 tools.</a:t>
            </a:r>
          </a:p>
          <a:p>
            <a:r>
              <a:rPr lang="en-GB" dirty="0"/>
              <a:t>Present the strategies and targets identified as they relate to specific sectors or priority climate impact.</a:t>
            </a:r>
          </a:p>
          <a:p>
            <a:r>
              <a:rPr lang="en-GB" dirty="0"/>
              <a:t>Organise the participants into small groups. </a:t>
            </a:r>
          </a:p>
          <a:p>
            <a:r>
              <a:rPr lang="en-GB" dirty="0"/>
              <a:t>Ask workshop participants to consider these suggestions and to brainstorm actions in the priority sectors and for priority impacts, as they relate to the strategies and targets identified.</a:t>
            </a:r>
          </a:p>
          <a:p>
            <a:r>
              <a:rPr lang="en-GB" dirty="0"/>
              <a:t>Workshop participants should enter their results into the tables below (which should be modified to include only the priority sectors and priority impacts).</a:t>
            </a:r>
          </a:p>
          <a:p>
            <a:r>
              <a:rPr lang="en-GB" dirty="0"/>
              <a:t>For each action that is prioritized, the workshop participants must discuss and decide how the action should be implemented, identify the department responsible for implementation, rank the priority of the action, and identify a timeframe for implementation. </a:t>
            </a:r>
          </a:p>
          <a:p>
            <a:r>
              <a:rPr lang="en-GB" dirty="0"/>
              <a:t>Collect all pieces of paper and record all actions identified</a:t>
            </a:r>
          </a:p>
          <a:p>
            <a:r>
              <a:rPr lang="en-GB" dirty="0"/>
              <a:t> Experience shows that city staff are reluctant to commit others to tasks, and so for this reason, the Climate Action Taskforce must commit to engaging relevant departments after the workshop to get their buy-in and support.</a:t>
            </a:r>
          </a:p>
          <a:p>
            <a:r>
              <a:rPr lang="en-GB" dirty="0"/>
              <a:t>The Climate Action Taskforce can write the final action developed as part of the workshop and refined through consultation with relevant departments.</a:t>
            </a:r>
          </a:p>
          <a:p>
            <a:endParaRPr lang="en-GB"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EE141-DC2D-4CB1-9872-B086394AE7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14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EE141-DC2D-4CB1-9872-B086394AE7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34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EE141-DC2D-4CB1-9872-B086394AE7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3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cdn.locomotive.works</a:t>
            </a:r>
            <a:r>
              <a:rPr lang="de-DE" dirty="0"/>
              <a:t>/</a:t>
            </a:r>
            <a:r>
              <a:rPr lang="de-DE" dirty="0" err="1"/>
              <a:t>sites</a:t>
            </a:r>
            <a:r>
              <a:rPr lang="de-DE" dirty="0"/>
              <a:t>/5ab410c8a2f42204838f797e/content_entry5ab410fb74c4833febe6c81a/6011fb0b2d5f3d00a53803ee/</a:t>
            </a:r>
            <a:r>
              <a:rPr lang="de-DE" dirty="0" err="1"/>
              <a:t>files</a:t>
            </a:r>
            <a:r>
              <a:rPr lang="de-DE" dirty="0"/>
              <a:t>/C40_CAP_Guide_20210128.pdf?1613752858</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EE141-DC2D-4CB1-9872-B086394AE7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26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EE141-DC2D-4CB1-9872-B086394AE7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26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2BDC0812-C44E-884C-8721-332CF8B925E9}" type="datetime1">
              <a:rPr lang="de-DE" smtClean="0"/>
              <a:t>04.10.21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lvl1pPr>
              <a:defRPr/>
            </a:lvl1pPr>
          </a:lstStyle>
          <a:p>
            <a:fld id="{F38E4706-A0EB-DA47-80CA-43E9418EB062}" type="slidenum">
              <a:rPr lang="de-DE" smtClean="0"/>
              <a:pPr/>
              <a:t>‹Nr.›</a:t>
            </a:fld>
            <a:endParaRPr lang="de-DE" dirty="0"/>
          </a:p>
        </p:txBody>
      </p:sp>
    </p:spTree>
    <p:extLst>
      <p:ext uri="{BB962C8B-B14F-4D97-AF65-F5344CB8AC3E}">
        <p14:creationId xmlns:p14="http://schemas.microsoft.com/office/powerpoint/2010/main" val="241097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246615C4-32A1-FB47-99CA-0A2A1D108FA2}" type="datetime1">
              <a:rPr lang="de-DE" smtClean="0"/>
              <a:t>04.10.21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283404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24AD536B-C0A6-D64E-BF63-4889E34DBD63}" type="datetime1">
              <a:rPr lang="de-DE" smtClean="0"/>
              <a:t>04.10.21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88451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endParaRPr lang="de-DE"/>
          </a:p>
        </p:txBody>
      </p:sp>
      <p:sp>
        <p:nvSpPr>
          <p:cNvPr id="4" name="Datumsplatzhalter 3"/>
          <p:cNvSpPr>
            <a:spLocks noGrp="1"/>
          </p:cNvSpPr>
          <p:nvPr>
            <p:ph type="dt" sz="half" idx="11"/>
          </p:nvPr>
        </p:nvSpPr>
        <p:spPr/>
        <p:txBody>
          <a:bodyPr/>
          <a:lstStyle/>
          <a:p>
            <a:fld id="{776F56D1-E60B-834B-93FD-776FE817F71E}" type="datetime1">
              <a:rPr lang="de-DE" smtClean="0"/>
              <a:t>04.10.21</a:t>
            </a:fld>
            <a:endParaRPr lang="de-DE"/>
          </a:p>
        </p:txBody>
      </p:sp>
      <p:sp>
        <p:nvSpPr>
          <p:cNvPr id="7" name="Inhaltsplatzhalter 2"/>
          <p:cNvSpPr>
            <a:spLocks noGrp="1"/>
          </p:cNvSpPr>
          <p:nvPr>
            <p:ph idx="1" hasCustomPrompt="1"/>
          </p:nvPr>
        </p:nvSpPr>
        <p:spPr>
          <a:xfrm>
            <a:off x="741000" y="2448000"/>
            <a:ext cx="8424000" cy="3816000"/>
          </a:xfrm>
        </p:spPr>
        <p:txBody>
          <a:bodyPr/>
          <a:lstStyle>
            <a:lvl1pPr marL="0" marR="0" indent="0" algn="l" defTabSz="742950" rtl="0" eaLnBrk="1" fontAlgn="base" latinLnBrk="0" hangingPunct="1">
              <a:lnSpc>
                <a:spcPct val="100000"/>
              </a:lnSpc>
              <a:spcBef>
                <a:spcPts val="325"/>
              </a:spcBef>
              <a:spcAft>
                <a:spcPts val="650"/>
              </a:spcAft>
              <a:buClr>
                <a:srgbClr val="C80F0F"/>
              </a:buClr>
              <a:buSzTx/>
              <a:buFontTx/>
              <a:buNone/>
              <a:tabLst>
                <a:tab pos="1779984" algn="l"/>
              </a:tabLst>
              <a:defRPr sz="1463" baseline="0"/>
            </a:lvl1pPr>
            <a:lvl2pPr marL="292500" indent="-292500">
              <a:buClr>
                <a:srgbClr val="C80F0F"/>
              </a:buClr>
              <a:buFont typeface="Arial" pitchFamily="34" charset="0"/>
              <a:buChar char="•"/>
              <a:defRPr sz="1463"/>
            </a:lvl2pPr>
            <a:lvl3pPr marL="585000">
              <a:defRPr sz="1463"/>
            </a:lvl3pPr>
            <a:lvl4pPr marL="877500">
              <a:defRPr sz="1463" baseline="0"/>
            </a:lvl4pPr>
            <a:lvl5pPr marL="1170000">
              <a:defRPr sz="1463" baseline="0"/>
            </a:lvl5pPr>
            <a:lvl6pPr marL="1462500">
              <a:defRPr baseline="0"/>
            </a:lvl6pPr>
            <a:lvl7pPr marL="1755000">
              <a:defRPr baseline="0"/>
            </a:lvl7pPr>
            <a:lvl8pPr marL="2047500">
              <a:defRPr baseline="0"/>
            </a:lvl8pPr>
            <a:lvl9pPr marL="2340000">
              <a:defRPr/>
            </a:lvl9pPr>
          </a:lstStyle>
          <a:p>
            <a:pPr marL="0" marR="0" lvl="0" indent="0" defTabSz="742950" latinLnBrk="0">
              <a:lnSpc>
                <a:spcPct val="100000"/>
              </a:lnSpc>
              <a:buSzTx/>
              <a:buFontTx/>
              <a:buNone/>
            </a:pPr>
            <a:r>
              <a:rPr lang="de-DE" noProof="0" dirty="0"/>
              <a:t>Click here to add content</a:t>
            </a:r>
          </a:p>
          <a:p>
            <a:pPr marL="292500" lvl="1">
              <a:buClr>
                <a:srgbClr val="C80F0F"/>
              </a:buClr>
            </a:pPr>
            <a:r>
              <a:rPr lang="de-DE" noProof="0" dirty="0"/>
              <a:t>Second layer</a:t>
            </a:r>
          </a:p>
          <a:p>
            <a:pPr marL="585000" lvl="2"/>
            <a:r>
              <a:rPr lang="de-DE" noProof="0" dirty="0"/>
              <a:t>Third layer</a:t>
            </a:r>
          </a:p>
          <a:p>
            <a:pPr marL="877500" lvl="3"/>
            <a:r>
              <a:rPr lang="de-DE" noProof="0" dirty="0"/>
              <a:t>Fourth layer</a:t>
            </a:r>
          </a:p>
        </p:txBody>
      </p:sp>
    </p:spTree>
    <p:extLst>
      <p:ext uri="{BB962C8B-B14F-4D97-AF65-F5344CB8AC3E}">
        <p14:creationId xmlns:p14="http://schemas.microsoft.com/office/powerpoint/2010/main" val="2150949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AD27C646-A4F4-2646-85C6-9C38C05DBF9F}" type="datetime1">
              <a:rPr lang="de-DE" smtClean="0"/>
              <a:t>04.10.21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230739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B70C220-2933-9740-BAA8-0C455F5F48B1}" type="datetime1">
              <a:rPr lang="de-DE" smtClean="0"/>
              <a:t>04.10.21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379516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5693991E-EA4B-554C-8529-FC4617BDFD61}" type="datetime1">
              <a:rPr lang="de-DE" smtClean="0"/>
              <a:t>04.10.21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331157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34F86FA8-6124-0846-BD04-9C324957F01F}" type="datetime1">
              <a:rPr lang="de-DE" smtClean="0"/>
              <a:t>04.10.21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204676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10DBF65A-21B6-1748-85B1-E757D3C4306A}" type="datetime1">
              <a:rPr lang="de-DE" smtClean="0"/>
              <a:t>04.10.21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352536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4917A-544C-024F-A439-2DC6218D1FDC}" type="datetime1">
              <a:rPr lang="de-DE" smtClean="0"/>
              <a:t>04.10.21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144664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2617973-9252-9C40-8444-D926E34F6295}" type="datetime1">
              <a:rPr lang="de-DE" smtClean="0"/>
              <a:t>04.10.21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11836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CC023E3-B50A-344A-928A-192D9CFC7F0F}" type="datetime1">
              <a:rPr lang="de-DE" smtClean="0"/>
              <a:t>04.10.21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82F90D0-A3EB-421F-8CFC-8B6EEAFE18D7}" type="slidenum">
              <a:rPr lang="de-DE" smtClean="0"/>
              <a:t>‹Nr.›</a:t>
            </a:fld>
            <a:endParaRPr lang="de-DE"/>
          </a:p>
        </p:txBody>
      </p:sp>
    </p:spTree>
    <p:extLst>
      <p:ext uri="{BB962C8B-B14F-4D97-AF65-F5344CB8AC3E}">
        <p14:creationId xmlns:p14="http://schemas.microsoft.com/office/powerpoint/2010/main" val="314285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alphaModFix amt="20000"/>
            <a:lum/>
            <a:extLst>
              <a:ext uri="{28A0092B-C50C-407E-A947-70E740481C1C}">
                <a14:useLocalDpi xmlns:a14="http://schemas.microsoft.com/office/drawing/2010/main"/>
              </a:ext>
            </a:extLst>
          </a:blip>
          <a:srcRect/>
          <a:stretch>
            <a:fillRect l="60000" t="9000" r="-31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C7330-45E0-154B-83A5-B970D6506E23}" type="datetime1">
              <a:rPr lang="de-DE" smtClean="0"/>
              <a:t>04.10.21</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8DB05-6D7A-EB41-9437-312D4F1F22C5}" type="slidenum">
              <a:rPr lang="de-DE" smtClean="0"/>
              <a:pPr/>
              <a:t>‹Nr.›</a:t>
            </a:fld>
            <a:endParaRPr lang="de-DE" dirty="0"/>
          </a:p>
        </p:txBody>
      </p:sp>
    </p:spTree>
    <p:extLst>
      <p:ext uri="{BB962C8B-B14F-4D97-AF65-F5344CB8AC3E}">
        <p14:creationId xmlns:p14="http://schemas.microsoft.com/office/powerpoint/2010/main" val="3995488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cdn.locomotive.works/sites/5ab410c8a2f42204838f797e/pages/5ae2f92374c4837e195d0e00/files/20200324_C40_Climate_Action_Planning_Framework.pdf?1620380307"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cdn.locomotive.works/sites/5ab410c8a2f42204838f797e/content_entry5ab410fb74c4833febe6c81a/6011fb0b2d5f3d00a53803ee/files/C40_CAP_Guide_20210128.pdf?1613752858"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a:extLst>
              <a:ext uri="{FF2B5EF4-FFF2-40B4-BE49-F238E27FC236}">
                <a16:creationId xmlns:a16="http://schemas.microsoft.com/office/drawing/2014/main" id="{D1EC61A2-A558-0843-81C3-E577A2244087}"/>
              </a:ext>
            </a:extLst>
          </p:cNvPr>
          <p:cNvGraphicFramePr>
            <a:graphicFrameLocks noGrp="1"/>
          </p:cNvGraphicFramePr>
          <p:nvPr/>
        </p:nvGraphicFramePr>
        <p:xfrm>
          <a:off x="454510" y="817306"/>
          <a:ext cx="8991329" cy="4931931"/>
        </p:xfrm>
        <a:graphic>
          <a:graphicData uri="http://schemas.openxmlformats.org/drawingml/2006/table">
            <a:tbl>
              <a:tblPr firstRow="1" firstCol="1" bandRow="1" bandCol="1"/>
              <a:tblGrid>
                <a:gridCol w="2281714">
                  <a:extLst>
                    <a:ext uri="{9D8B030D-6E8A-4147-A177-3AD203B41FA5}">
                      <a16:colId xmlns:a16="http://schemas.microsoft.com/office/drawing/2014/main" val="3224022349"/>
                    </a:ext>
                  </a:extLst>
                </a:gridCol>
                <a:gridCol w="3039999">
                  <a:extLst>
                    <a:ext uri="{9D8B030D-6E8A-4147-A177-3AD203B41FA5}">
                      <a16:colId xmlns:a16="http://schemas.microsoft.com/office/drawing/2014/main" val="778408183"/>
                    </a:ext>
                  </a:extLst>
                </a:gridCol>
                <a:gridCol w="3669616">
                  <a:extLst>
                    <a:ext uri="{9D8B030D-6E8A-4147-A177-3AD203B41FA5}">
                      <a16:colId xmlns:a16="http://schemas.microsoft.com/office/drawing/2014/main" val="463363282"/>
                    </a:ext>
                  </a:extLst>
                </a:gridCol>
              </a:tblGrid>
              <a:tr h="119292">
                <a:tc>
                  <a:txBody>
                    <a:bodyPr/>
                    <a:lstStyle/>
                    <a:p>
                      <a:pPr algn="ctr">
                        <a:lnSpc>
                          <a:spcPct val="115000"/>
                        </a:lnSpc>
                        <a:spcAft>
                          <a:spcPts val="1000"/>
                        </a:spcAft>
                      </a:pPr>
                      <a:r>
                        <a:rPr lang="en-US" sz="900" b="1">
                          <a:effectLst/>
                          <a:latin typeface="Arial" panose="020B0604020202020204" pitchFamily="34" charset="0"/>
                          <a:ea typeface="SimSun" panose="02010600030101010101" pitchFamily="2" charset="-122"/>
                          <a:cs typeface="Times New Roman" panose="02020603050405020304" pitchFamily="18" charset="0"/>
                        </a:rPr>
                        <a:t>Sector</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9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Strategic goal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9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Operational targets</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2603858"/>
                  </a:ext>
                </a:extLst>
              </a:tr>
              <a:tr h="119292">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Buildings and Facilities</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p>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272223"/>
                  </a:ext>
                </a:extLst>
              </a:tr>
              <a:tr h="435116">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Vehicle Fleet</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811426"/>
                  </a:ext>
                </a:extLst>
              </a:tr>
              <a:tr h="435116">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Street lighting</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572430"/>
                  </a:ext>
                </a:extLst>
              </a:tr>
              <a:tr h="435116">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Water and wastewater</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27855"/>
                  </a:ext>
                </a:extLst>
              </a:tr>
              <a:tr h="435116">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Waste</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55217"/>
                  </a:ext>
                </a:extLst>
              </a:tr>
              <a:tr h="43511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effectLst/>
                          <a:latin typeface="Arial" panose="020B0604020202020204" pitchFamily="34" charset="0"/>
                          <a:ea typeface="SimSun" panose="02010600030101010101" pitchFamily="2" charset="-122"/>
                          <a:cs typeface="Times New Roman" panose="02020603050405020304" pitchFamily="18" charset="0"/>
                        </a:rPr>
                        <a:t>Other</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785716"/>
                  </a:ext>
                </a:extLst>
              </a:tr>
              <a:tr h="435116">
                <a:tc>
                  <a:txBody>
                    <a:bodyPr/>
                    <a:lstStyle/>
                    <a:p>
                      <a:pPr>
                        <a:lnSpc>
                          <a:spcPct val="115000"/>
                        </a:lnSpc>
                        <a:spcAft>
                          <a:spcPts val="1000"/>
                        </a:spcAft>
                      </a:pPr>
                      <a:r>
                        <a:rPr lang="de-DE" sz="900" dirty="0">
                          <a:effectLst/>
                          <a:latin typeface="Calibri" panose="020F0502020204030204" pitchFamily="34" charset="0"/>
                          <a:ea typeface="SimSun" panose="02010600030101010101" pitchFamily="2" charset="-122"/>
                          <a:cs typeface="Times New Roman" panose="02020603050405020304" pitchFamily="18" charset="0"/>
                        </a:rPr>
                        <a:t>Residential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69775"/>
                  </a:ext>
                </a:extLst>
              </a:tr>
              <a:tr h="435116">
                <a:tc>
                  <a:txBody>
                    <a:bodyPr/>
                    <a:lstStyle/>
                    <a:p>
                      <a:pPr>
                        <a:lnSpc>
                          <a:spcPct val="115000"/>
                        </a:lnSpc>
                        <a:spcAft>
                          <a:spcPts val="1000"/>
                        </a:spcAft>
                      </a:pPr>
                      <a:r>
                        <a:rPr lang="de-DE" sz="900" dirty="0">
                          <a:effectLst/>
                          <a:latin typeface="Calibri" panose="020F0502020204030204" pitchFamily="34" charset="0"/>
                          <a:ea typeface="SimSun" panose="02010600030101010101" pitchFamily="2" charset="-122"/>
                          <a:cs typeface="Times New Roman" panose="02020603050405020304" pitchFamily="18" charset="0"/>
                        </a:rPr>
                        <a:t>Commercial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240550"/>
                  </a:ext>
                </a:extLst>
              </a:tr>
              <a:tr h="435116">
                <a:tc>
                  <a:txBody>
                    <a:bodyPr/>
                    <a:lstStyle/>
                    <a:p>
                      <a:pPr>
                        <a:lnSpc>
                          <a:spcPct val="115000"/>
                        </a:lnSpc>
                        <a:spcAft>
                          <a:spcPts val="1000"/>
                        </a:spcAft>
                      </a:pPr>
                      <a:r>
                        <a:rPr lang="de-DE" sz="900" dirty="0">
                          <a:effectLst/>
                          <a:latin typeface="Calibri" panose="020F0502020204030204" pitchFamily="34" charset="0"/>
                          <a:ea typeface="SimSun" panose="02010600030101010101" pitchFamily="2" charset="-122"/>
                          <a:cs typeface="Times New Roman" panose="02020603050405020304" pitchFamily="18" charset="0"/>
                        </a:rPr>
                        <a:t>Industrial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7453"/>
                  </a:ext>
                </a:extLst>
              </a:tr>
              <a:tr h="435116">
                <a:tc>
                  <a:txBody>
                    <a:bodyPr/>
                    <a:lstStyle/>
                    <a:p>
                      <a:pPr>
                        <a:lnSpc>
                          <a:spcPct val="115000"/>
                        </a:lnSpc>
                        <a:spcAft>
                          <a:spcPts val="1000"/>
                        </a:spcAft>
                      </a:pPr>
                      <a:r>
                        <a:rPr lang="de-DE" sz="900" dirty="0">
                          <a:effectLst/>
                          <a:latin typeface="Calibri" panose="020F0502020204030204" pitchFamily="34" charset="0"/>
                          <a:ea typeface="SimSun" panose="02010600030101010101" pitchFamily="2" charset="-122"/>
                          <a:cs typeface="Times New Roman" panose="02020603050405020304" pitchFamily="18" charset="0"/>
                        </a:rPr>
                        <a:t>Transportation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667116"/>
                  </a:ext>
                </a:extLst>
              </a:tr>
              <a:tr h="435116">
                <a:tc>
                  <a:txBody>
                    <a:bodyPr/>
                    <a:lstStyle/>
                    <a:p>
                      <a:pPr>
                        <a:lnSpc>
                          <a:spcPct val="115000"/>
                        </a:lnSpc>
                        <a:spcAft>
                          <a:spcPts val="1000"/>
                        </a:spcAft>
                      </a:pPr>
                      <a:r>
                        <a:rPr lang="de-DE" sz="900" dirty="0">
                          <a:effectLst/>
                          <a:latin typeface="Calibri" panose="020F0502020204030204" pitchFamily="34" charset="0"/>
                          <a:ea typeface="SimSun" panose="02010600030101010101" pitchFamily="2" charset="-122"/>
                          <a:cs typeface="Times New Roman" panose="02020603050405020304" pitchFamily="18" charset="0"/>
                        </a:rPr>
                        <a:t>Other</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090075"/>
                  </a:ext>
                </a:extLst>
              </a:tr>
            </a:tbl>
          </a:graphicData>
        </a:graphic>
      </p:graphicFrame>
      <p:sp>
        <p:nvSpPr>
          <p:cNvPr id="5" name="Textfeld 4">
            <a:extLst>
              <a:ext uri="{FF2B5EF4-FFF2-40B4-BE49-F238E27FC236}">
                <a16:creationId xmlns:a16="http://schemas.microsoft.com/office/drawing/2014/main" id="{2E9BDA2B-13CE-BC4B-B5F3-3FDDF3B482CE}"/>
              </a:ext>
            </a:extLst>
          </p:cNvPr>
          <p:cNvSpPr txBox="1"/>
          <p:nvPr/>
        </p:nvSpPr>
        <p:spPr>
          <a:xfrm>
            <a:off x="452760" y="173088"/>
            <a:ext cx="867348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Define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strategic</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goals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operational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targets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each</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relevant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sector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government</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comunity</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sectors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de-DE"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Template 1. A</a:t>
            </a:r>
          </a:p>
        </p:txBody>
      </p:sp>
      <p:sp>
        <p:nvSpPr>
          <p:cNvPr id="4" name="Textfeld 3">
            <a:extLst>
              <a:ext uri="{FF2B5EF4-FFF2-40B4-BE49-F238E27FC236}">
                <a16:creationId xmlns:a16="http://schemas.microsoft.com/office/drawing/2014/main" id="{A49FEA7C-FC77-9B4B-B607-2B3C1B75D64B}"/>
              </a:ext>
            </a:extLst>
          </p:cNvPr>
          <p:cNvSpPr txBox="1"/>
          <p:nvPr/>
        </p:nvSpPr>
        <p:spPr>
          <a:xfrm>
            <a:off x="346231" y="5899159"/>
            <a:ext cx="245911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Sectors can also differ according to other given structures</a:t>
            </a:r>
          </a:p>
        </p:txBody>
      </p:sp>
    </p:spTree>
    <p:extLst>
      <p:ext uri="{BB962C8B-B14F-4D97-AF65-F5344CB8AC3E}">
        <p14:creationId xmlns:p14="http://schemas.microsoft.com/office/powerpoint/2010/main" val="21605363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DD5897B-8267-CC43-AAD7-A9299D30B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94" y="107995"/>
            <a:ext cx="4677924" cy="6295292"/>
          </a:xfrm>
          <a:prstGeom prst="rect">
            <a:avLst/>
          </a:prstGeom>
        </p:spPr>
      </p:pic>
      <p:pic>
        <p:nvPicPr>
          <p:cNvPr id="5" name="Grafik 4">
            <a:extLst>
              <a:ext uri="{FF2B5EF4-FFF2-40B4-BE49-F238E27FC236}">
                <a16:creationId xmlns:a16="http://schemas.microsoft.com/office/drawing/2014/main" id="{0C4BFDD7-A045-8043-92E6-4977E4D78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2565" y="0"/>
            <a:ext cx="5093435" cy="6711566"/>
          </a:xfrm>
          <a:prstGeom prst="rect">
            <a:avLst/>
          </a:prstGeom>
        </p:spPr>
      </p:pic>
      <p:sp>
        <p:nvSpPr>
          <p:cNvPr id="4" name="Textfeld 3">
            <a:extLst>
              <a:ext uri="{FF2B5EF4-FFF2-40B4-BE49-F238E27FC236}">
                <a16:creationId xmlns:a16="http://schemas.microsoft.com/office/drawing/2014/main" id="{364F7968-C3D5-BC43-A6C4-23F19959BE0F}"/>
              </a:ext>
            </a:extLst>
          </p:cNvPr>
          <p:cNvSpPr txBox="1"/>
          <p:nvPr/>
        </p:nvSpPr>
        <p:spPr>
          <a:xfrm>
            <a:off x="168675" y="6436311"/>
            <a:ext cx="2972289"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Guide to structuring and writing a Climate Action plan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7988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9A5800D-4642-184E-98B6-10841EEB3598}"/>
              </a:ext>
            </a:extLst>
          </p:cNvPr>
          <p:cNvGraphicFramePr>
            <a:graphicFrameLocks noGrp="1"/>
          </p:cNvGraphicFramePr>
          <p:nvPr/>
        </p:nvGraphicFramePr>
        <p:xfrm>
          <a:off x="401245" y="843938"/>
          <a:ext cx="9160007" cy="4828893"/>
        </p:xfrm>
        <a:graphic>
          <a:graphicData uri="http://schemas.openxmlformats.org/drawingml/2006/table">
            <a:tbl>
              <a:tblPr firstRow="1" firstCol="1" bandRow="1" bandCol="1"/>
              <a:tblGrid>
                <a:gridCol w="1854026">
                  <a:extLst>
                    <a:ext uri="{9D8B030D-6E8A-4147-A177-3AD203B41FA5}">
                      <a16:colId xmlns:a16="http://schemas.microsoft.com/office/drawing/2014/main" val="3244492016"/>
                    </a:ext>
                  </a:extLst>
                </a:gridCol>
                <a:gridCol w="1854026">
                  <a:extLst>
                    <a:ext uri="{9D8B030D-6E8A-4147-A177-3AD203B41FA5}">
                      <a16:colId xmlns:a16="http://schemas.microsoft.com/office/drawing/2014/main" val="3224022349"/>
                    </a:ext>
                  </a:extLst>
                </a:gridCol>
                <a:gridCol w="2470177">
                  <a:extLst>
                    <a:ext uri="{9D8B030D-6E8A-4147-A177-3AD203B41FA5}">
                      <a16:colId xmlns:a16="http://schemas.microsoft.com/office/drawing/2014/main" val="778408183"/>
                    </a:ext>
                  </a:extLst>
                </a:gridCol>
                <a:gridCol w="2981778">
                  <a:extLst>
                    <a:ext uri="{9D8B030D-6E8A-4147-A177-3AD203B41FA5}">
                      <a16:colId xmlns:a16="http://schemas.microsoft.com/office/drawing/2014/main" val="463363282"/>
                    </a:ext>
                  </a:extLst>
                </a:gridCol>
              </a:tblGrid>
              <a:tr h="175448">
                <a:tc>
                  <a:txBody>
                    <a:bodyPr/>
                    <a:lstStyle/>
                    <a:p>
                      <a:pPr marL="0" algn="ctr" defTabSz="914400" rtl="0" eaLnBrk="1" latinLnBrk="0" hangingPunct="1">
                        <a:lnSpc>
                          <a:spcPct val="115000"/>
                        </a:lnSpc>
                        <a:spcAft>
                          <a:spcPts val="1000"/>
                        </a:spcAft>
                      </a:pPr>
                      <a:r>
                        <a:rPr lang="de-DE" sz="900" b="1" kern="1200"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Priority</a:t>
                      </a:r>
                      <a:r>
                        <a:rPr lang="de-DE" sz="9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r>
                        <a:rPr lang="de-DE" sz="900" b="1" kern="1200"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climate</a:t>
                      </a:r>
                      <a:r>
                        <a:rPr lang="de-DE" sz="9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r>
                        <a:rPr lang="de-DE" sz="900" b="1" kern="1200"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impact</a:t>
                      </a:r>
                      <a:endParaRPr lang="de-DE" sz="900" b="1" kern="120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900" b="1" dirty="0">
                          <a:effectLst/>
                          <a:latin typeface="Arial" panose="020B0604020202020204" pitchFamily="34" charset="0"/>
                          <a:ea typeface="SimSun" panose="02010600030101010101" pitchFamily="2" charset="-122"/>
                          <a:cs typeface="Times New Roman" panose="02020603050405020304" pitchFamily="18" charset="0"/>
                        </a:rPr>
                        <a:t>Sector affected</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9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Strategic goal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9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Operational targets</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2603858"/>
                  </a:ext>
                </a:extLst>
              </a:tr>
              <a:tr h="515021">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p>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272223"/>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811426"/>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572430"/>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27855"/>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900" dirty="0">
                          <a:effectLst/>
                          <a:latin typeface="Arial" panose="020B0604020202020204" pitchFamily="34" charset="0"/>
                          <a:ea typeface="SimSun" panose="02010600030101010101" pitchFamily="2" charset="-122"/>
                          <a:cs typeface="Times New Roman" panose="02020603050405020304" pitchFamily="18" charset="0"/>
                        </a:rPr>
                        <a:t> </a:t>
                      </a: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panose="020B0604020202020204" pitchFamily="34" charset="0"/>
                          <a:ea typeface="SimSun" panose="02010600030101010101" pitchFamily="2" charset="-122"/>
                          <a:cs typeface="Times New Roman" panose="02020603050405020304" pitchFamily="18" charset="0"/>
                        </a:rPr>
                        <a:t> </a:t>
                      </a:r>
                      <a:endParaRPr lang="de-DE" sz="90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55217"/>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785716"/>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7453"/>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667116"/>
                  </a:ext>
                </a:extLst>
              </a:tr>
              <a:tr h="517303">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de-DE" sz="900" dirty="0">
                        <a:effectLst/>
                        <a:latin typeface="Calibri" panose="020F0502020204030204" pitchFamily="34" charset="0"/>
                        <a:ea typeface="SimSun" panose="02010600030101010101" pitchFamily="2" charset="-122"/>
                        <a:cs typeface="Times New Roman" panose="02020603050405020304" pitchFamily="18"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090075"/>
                  </a:ext>
                </a:extLst>
              </a:tr>
            </a:tbl>
          </a:graphicData>
        </a:graphic>
      </p:graphicFrame>
      <p:sp>
        <p:nvSpPr>
          <p:cNvPr id="4" name="Textfeld 3">
            <a:extLst>
              <a:ext uri="{FF2B5EF4-FFF2-40B4-BE49-F238E27FC236}">
                <a16:creationId xmlns:a16="http://schemas.microsoft.com/office/drawing/2014/main" id="{A34F039C-B8C9-464D-87B8-D9357E51F216}"/>
              </a:ext>
            </a:extLst>
          </p:cNvPr>
          <p:cNvSpPr txBox="1"/>
          <p:nvPr/>
        </p:nvSpPr>
        <p:spPr>
          <a:xfrm>
            <a:off x="452760" y="173088"/>
            <a:ext cx="867348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Define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strategic</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goals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operational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targets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each</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relevant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sector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government</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comunity</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sectors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de-DE"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Template 1. B</a:t>
            </a:r>
          </a:p>
        </p:txBody>
      </p:sp>
      <p:sp>
        <p:nvSpPr>
          <p:cNvPr id="5" name="Textfeld 4">
            <a:extLst>
              <a:ext uri="{FF2B5EF4-FFF2-40B4-BE49-F238E27FC236}">
                <a16:creationId xmlns:a16="http://schemas.microsoft.com/office/drawing/2014/main" id="{2C2D2407-3655-3148-9D08-C54CFE437184}"/>
              </a:ext>
            </a:extLst>
          </p:cNvPr>
          <p:cNvSpPr txBox="1"/>
          <p:nvPr/>
        </p:nvSpPr>
        <p:spPr>
          <a:xfrm>
            <a:off x="2183909" y="5739361"/>
            <a:ext cx="245911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Sectors can also differ according to other given structures</a:t>
            </a:r>
          </a:p>
        </p:txBody>
      </p:sp>
    </p:spTree>
    <p:extLst>
      <p:ext uri="{BB962C8B-B14F-4D97-AF65-F5344CB8AC3E}">
        <p14:creationId xmlns:p14="http://schemas.microsoft.com/office/powerpoint/2010/main" val="33787892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68E2527F-BEE2-FE48-9FDA-7292D1EFB636}"/>
              </a:ext>
            </a:extLst>
          </p:cNvPr>
          <p:cNvGraphicFramePr>
            <a:graphicFrameLocks noGrp="1"/>
          </p:cNvGraphicFramePr>
          <p:nvPr/>
        </p:nvGraphicFramePr>
        <p:xfrm>
          <a:off x="492197" y="648070"/>
          <a:ext cx="9113441" cy="6121156"/>
        </p:xfrm>
        <a:graphic>
          <a:graphicData uri="http://schemas.openxmlformats.org/drawingml/2006/table">
            <a:tbl>
              <a:tblPr firstRow="1" firstCol="1" bandRow="1" bandCol="1"/>
              <a:tblGrid>
                <a:gridCol w="938972">
                  <a:extLst>
                    <a:ext uri="{9D8B030D-6E8A-4147-A177-3AD203B41FA5}">
                      <a16:colId xmlns:a16="http://schemas.microsoft.com/office/drawing/2014/main" val="1606457507"/>
                    </a:ext>
                  </a:extLst>
                </a:gridCol>
                <a:gridCol w="1220786">
                  <a:extLst>
                    <a:ext uri="{9D8B030D-6E8A-4147-A177-3AD203B41FA5}">
                      <a16:colId xmlns:a16="http://schemas.microsoft.com/office/drawing/2014/main" val="2127564752"/>
                    </a:ext>
                  </a:extLst>
                </a:gridCol>
                <a:gridCol w="959892">
                  <a:extLst>
                    <a:ext uri="{9D8B030D-6E8A-4147-A177-3AD203B41FA5}">
                      <a16:colId xmlns:a16="http://schemas.microsoft.com/office/drawing/2014/main" val="3227857324"/>
                    </a:ext>
                  </a:extLst>
                </a:gridCol>
                <a:gridCol w="1042960">
                  <a:extLst>
                    <a:ext uri="{9D8B030D-6E8A-4147-A177-3AD203B41FA5}">
                      <a16:colId xmlns:a16="http://schemas.microsoft.com/office/drawing/2014/main" val="2174978139"/>
                    </a:ext>
                  </a:extLst>
                </a:gridCol>
                <a:gridCol w="1042960">
                  <a:extLst>
                    <a:ext uri="{9D8B030D-6E8A-4147-A177-3AD203B41FA5}">
                      <a16:colId xmlns:a16="http://schemas.microsoft.com/office/drawing/2014/main" val="3553298475"/>
                    </a:ext>
                  </a:extLst>
                </a:gridCol>
                <a:gridCol w="959277">
                  <a:extLst>
                    <a:ext uri="{9D8B030D-6E8A-4147-A177-3AD203B41FA5}">
                      <a16:colId xmlns:a16="http://schemas.microsoft.com/office/drawing/2014/main" val="2362101828"/>
                    </a:ext>
                  </a:extLst>
                </a:gridCol>
                <a:gridCol w="1042960">
                  <a:extLst>
                    <a:ext uri="{9D8B030D-6E8A-4147-A177-3AD203B41FA5}">
                      <a16:colId xmlns:a16="http://schemas.microsoft.com/office/drawing/2014/main" val="2372493936"/>
                    </a:ext>
                  </a:extLst>
                </a:gridCol>
                <a:gridCol w="1905634">
                  <a:extLst>
                    <a:ext uri="{9D8B030D-6E8A-4147-A177-3AD203B41FA5}">
                      <a16:colId xmlns:a16="http://schemas.microsoft.com/office/drawing/2014/main" val="1972038894"/>
                    </a:ext>
                  </a:extLst>
                </a:gridCol>
              </a:tblGrid>
              <a:tr h="895586">
                <a:tc>
                  <a:txBody>
                    <a:bodyPr/>
                    <a:lstStyle/>
                    <a:p>
                      <a:pPr>
                        <a:lnSpc>
                          <a:spcPct val="115000"/>
                        </a:lnSpc>
                        <a:spcAft>
                          <a:spcPts val="1000"/>
                        </a:spcAft>
                      </a:pPr>
                      <a:r>
                        <a:rPr lang="en-US" sz="1000" b="1" dirty="0">
                          <a:effectLst/>
                          <a:latin typeface="Arial" panose="020B0604020202020204" pitchFamily="34" charset="0"/>
                          <a:ea typeface="SimSun" panose="02010600030101010101" pitchFamily="2" charset="-122"/>
                          <a:cs typeface="Times New Roman" panose="02020603050405020304" pitchFamily="18" charset="0"/>
                        </a:rPr>
                        <a:t>Sector</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a:t>
                      </a:r>
                      <a:r>
                        <a:rPr lang="en-US" sz="10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mitigation</a:t>
                      </a: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technologies and practices currently available</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Policies, measures and instruments shown to be effective</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constraints (-) or opportunities (+)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a:t>
                      </a:r>
                      <a:r>
                        <a:rPr lang="en-US" sz="10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adaptation</a:t>
                      </a: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technologies and practices currently available</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Policies, measures and instruments shown to be effective</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constraints (-) or opportunities (+)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Links and synergies between </a:t>
                      </a:r>
                      <a:r>
                        <a:rPr lang="en-US" sz="10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mitigation</a:t>
                      </a: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and </a:t>
                      </a:r>
                      <a:r>
                        <a:rPr lang="en-US" sz="10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adaptation</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23435669"/>
                  </a:ext>
                </a:extLst>
              </a:tr>
              <a:tr h="1239489">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Buildings and Facilities</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012964"/>
                  </a:ext>
                </a:extLst>
              </a:tr>
              <a:tr h="1239489">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Vehicle Fleet</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874000"/>
                  </a:ext>
                </a:extLst>
              </a:tr>
              <a:tr h="679136">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Street lighting</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7601"/>
                  </a:ext>
                </a:extLst>
              </a:tr>
              <a:tr h="1239489">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Water and wastewater</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461917"/>
                  </a:ext>
                </a:extLst>
              </a:tr>
              <a:tr h="679136">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Waste</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20713"/>
                  </a:ext>
                </a:extLst>
              </a:tr>
              <a:tr h="148831">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Other</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a:effectLst/>
                          <a:latin typeface="Arial" panose="020B0604020202020204" pitchFamily="34" charset="0"/>
                          <a:ea typeface="SimSun" panose="02010600030101010101" pitchFamily="2" charset="-122"/>
                          <a:cs typeface="Times New Roman" panose="02020603050405020304" pitchFamily="18" charset="0"/>
                        </a:rPr>
                        <a:t> </a:t>
                      </a:r>
                      <a:endParaRPr lang="de-DE" sz="60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600" dirty="0">
                          <a:effectLst/>
                          <a:latin typeface="Arial" panose="020B0604020202020204" pitchFamily="34" charset="0"/>
                          <a:ea typeface="SimSun" panose="02010600030101010101" pitchFamily="2" charset="-122"/>
                          <a:cs typeface="Times New Roman" panose="02020603050405020304" pitchFamily="18" charset="0"/>
                        </a:rPr>
                        <a:t> </a:t>
                      </a:r>
                      <a:endParaRPr lang="de-DE" sz="600" dirty="0">
                        <a:effectLst/>
                        <a:latin typeface="Calibri" panose="020F0502020204030204" pitchFamily="34" charset="0"/>
                        <a:ea typeface="SimSun" panose="02010600030101010101" pitchFamily="2" charset="-122"/>
                        <a:cs typeface="Times New Roman" panose="02020603050405020304" pitchFamily="18" charset="0"/>
                      </a:endParaRPr>
                    </a:p>
                  </a:txBody>
                  <a:tcPr marL="40482" marR="4048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768559"/>
                  </a:ext>
                </a:extLst>
              </a:tr>
            </a:tbl>
          </a:graphicData>
        </a:graphic>
      </p:graphicFrame>
      <p:sp>
        <p:nvSpPr>
          <p:cNvPr id="6" name="Rechteck 5">
            <a:extLst>
              <a:ext uri="{FF2B5EF4-FFF2-40B4-BE49-F238E27FC236}">
                <a16:creationId xmlns:a16="http://schemas.microsoft.com/office/drawing/2014/main" id="{2013289E-1DFD-9A44-A98A-E63ED6C7F1D6}"/>
              </a:ext>
            </a:extLst>
          </p:cNvPr>
          <p:cNvSpPr/>
          <p:nvPr/>
        </p:nvSpPr>
        <p:spPr>
          <a:xfrm>
            <a:off x="406185" y="252825"/>
            <a:ext cx="8981042" cy="324063"/>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rPr>
              <a:t>2. Assess mitigation and adaptation policies and measures for government operations (</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rPr>
              <a:t>Template 2.A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rPr>
              <a:t>)</a:t>
            </a:r>
            <a:endPar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309001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013289E-1DFD-9A44-A98A-E63ED6C7F1D6}"/>
              </a:ext>
            </a:extLst>
          </p:cNvPr>
          <p:cNvSpPr/>
          <p:nvPr/>
        </p:nvSpPr>
        <p:spPr>
          <a:xfrm>
            <a:off x="450573" y="190681"/>
            <a:ext cx="8981042" cy="324063"/>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rPr>
              <a:t>2. Assess mitigation and adaptation policies and measures for community operations (</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rPr>
              <a:t>Template 2.B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rPr>
              <a:t>)</a:t>
            </a:r>
            <a:endPar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Tabelle 3">
            <a:extLst>
              <a:ext uri="{FF2B5EF4-FFF2-40B4-BE49-F238E27FC236}">
                <a16:creationId xmlns:a16="http://schemas.microsoft.com/office/drawing/2014/main" id="{9779432A-C248-B54A-AD6B-060E86A997C4}"/>
              </a:ext>
            </a:extLst>
          </p:cNvPr>
          <p:cNvGraphicFramePr>
            <a:graphicFrameLocks noGrp="1"/>
          </p:cNvGraphicFramePr>
          <p:nvPr/>
        </p:nvGraphicFramePr>
        <p:xfrm>
          <a:off x="408124" y="571927"/>
          <a:ext cx="9179761" cy="6218503"/>
        </p:xfrm>
        <a:graphic>
          <a:graphicData uri="http://schemas.openxmlformats.org/drawingml/2006/table">
            <a:tbl>
              <a:tblPr firstRow="1" firstCol="1" bandRow="1" bandCol="1"/>
              <a:tblGrid>
                <a:gridCol w="1121661">
                  <a:extLst>
                    <a:ext uri="{9D8B030D-6E8A-4147-A177-3AD203B41FA5}">
                      <a16:colId xmlns:a16="http://schemas.microsoft.com/office/drawing/2014/main" val="3270128525"/>
                    </a:ext>
                  </a:extLst>
                </a:gridCol>
                <a:gridCol w="1050976">
                  <a:extLst>
                    <a:ext uri="{9D8B030D-6E8A-4147-A177-3AD203B41FA5}">
                      <a16:colId xmlns:a16="http://schemas.microsoft.com/office/drawing/2014/main" val="3475980715"/>
                    </a:ext>
                  </a:extLst>
                </a:gridCol>
                <a:gridCol w="967269">
                  <a:extLst>
                    <a:ext uri="{9D8B030D-6E8A-4147-A177-3AD203B41FA5}">
                      <a16:colId xmlns:a16="http://schemas.microsoft.com/office/drawing/2014/main" val="1427376445"/>
                    </a:ext>
                  </a:extLst>
                </a:gridCol>
                <a:gridCol w="1050976">
                  <a:extLst>
                    <a:ext uri="{9D8B030D-6E8A-4147-A177-3AD203B41FA5}">
                      <a16:colId xmlns:a16="http://schemas.microsoft.com/office/drawing/2014/main" val="401591307"/>
                    </a:ext>
                  </a:extLst>
                </a:gridCol>
                <a:gridCol w="1050976">
                  <a:extLst>
                    <a:ext uri="{9D8B030D-6E8A-4147-A177-3AD203B41FA5}">
                      <a16:colId xmlns:a16="http://schemas.microsoft.com/office/drawing/2014/main" val="593726721"/>
                    </a:ext>
                  </a:extLst>
                </a:gridCol>
                <a:gridCol w="966649">
                  <a:extLst>
                    <a:ext uri="{9D8B030D-6E8A-4147-A177-3AD203B41FA5}">
                      <a16:colId xmlns:a16="http://schemas.microsoft.com/office/drawing/2014/main" val="2638974896"/>
                    </a:ext>
                  </a:extLst>
                </a:gridCol>
                <a:gridCol w="1050976">
                  <a:extLst>
                    <a:ext uri="{9D8B030D-6E8A-4147-A177-3AD203B41FA5}">
                      <a16:colId xmlns:a16="http://schemas.microsoft.com/office/drawing/2014/main" val="2129542340"/>
                    </a:ext>
                  </a:extLst>
                </a:gridCol>
                <a:gridCol w="1920278">
                  <a:extLst>
                    <a:ext uri="{9D8B030D-6E8A-4147-A177-3AD203B41FA5}">
                      <a16:colId xmlns:a16="http://schemas.microsoft.com/office/drawing/2014/main" val="282490271"/>
                    </a:ext>
                  </a:extLst>
                </a:gridCol>
              </a:tblGrid>
              <a:tr h="832301">
                <a:tc>
                  <a:txBody>
                    <a:bodyPr/>
                    <a:lstStyle/>
                    <a:p>
                      <a:pPr>
                        <a:lnSpc>
                          <a:spcPct val="115000"/>
                        </a:lnSpc>
                        <a:spcAft>
                          <a:spcPts val="1000"/>
                        </a:spcAft>
                      </a:pPr>
                      <a:r>
                        <a:rPr lang="en-US" sz="1000" b="1" dirty="0">
                          <a:effectLst/>
                          <a:latin typeface="Arial" panose="020B0604020202020204" pitchFamily="34" charset="0"/>
                          <a:ea typeface="SimSun" panose="02010600030101010101" pitchFamily="2" charset="-122"/>
                          <a:cs typeface="Times New Roman" panose="02020603050405020304" pitchFamily="18" charset="0"/>
                        </a:rPr>
                        <a:t>Sector</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a:t>
                      </a:r>
                      <a:r>
                        <a:rPr lang="en-US" sz="10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mitigation</a:t>
                      </a: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technologies and practices currently available</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Policies, measures and instruments shown to be effective</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constraints (-) or opportunities (+)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a:t>
                      </a:r>
                      <a:r>
                        <a:rPr lang="en-US" sz="10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adaptation</a:t>
                      </a: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technologies and practices currently available</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Policies, measures and instruments shown to be effective</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Key constraints (-) or opportunities (+)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Links and synergies between </a:t>
                      </a:r>
                      <a:r>
                        <a:rPr lang="en-US" sz="10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mitigation</a:t>
                      </a: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and </a:t>
                      </a:r>
                      <a:r>
                        <a:rPr lang="en-US" sz="10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adaptation </a:t>
                      </a: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technologies, policies, measures and instruments</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392176"/>
                  </a:ext>
                </a:extLst>
              </a:tr>
              <a:tr h="1030264">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Residential</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681487"/>
                  </a:ext>
                </a:extLst>
              </a:tr>
              <a:tr h="1030264">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Commercial</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10984"/>
                  </a:ext>
                </a:extLst>
              </a:tr>
              <a:tr h="739429">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Industrial</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510395"/>
                  </a:ext>
                </a:extLst>
              </a:tr>
              <a:tr h="1030264">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Transportation</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988188"/>
                  </a:ext>
                </a:extLst>
              </a:tr>
              <a:tr h="739429">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Agriculture</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879903"/>
                  </a:ext>
                </a:extLst>
              </a:tr>
              <a:tr h="448594">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Waste</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panose="020B0604020202020204" pitchFamily="34" charset="0"/>
                          <a:ea typeface="SimSun" panose="02010600030101010101" pitchFamily="2" charset="-122"/>
                          <a:cs typeface="Times New Roman" panose="02020603050405020304" pitchFamily="18" charset="0"/>
                        </a:rPr>
                        <a:t> </a:t>
                      </a:r>
                      <a:endParaRPr lang="de-DE" sz="10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Times New Roman" panose="02020603050405020304" pitchFamily="18" charset="0"/>
                        </a:rPr>
                        <a:t> </a:t>
                      </a:r>
                      <a:endParaRPr lang="de-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589789"/>
                  </a:ext>
                </a:extLst>
              </a:tr>
              <a:tr h="138124">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Other</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 </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 </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 </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 </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 </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panose="020B0604020202020204" pitchFamily="34" charset="0"/>
                          <a:ea typeface="SimSun" panose="02010600030101010101" pitchFamily="2" charset="-122"/>
                          <a:cs typeface="Times New Roman" panose="02020603050405020304" pitchFamily="18" charset="0"/>
                        </a:rPr>
                        <a:t> </a:t>
                      </a:r>
                      <a:endParaRPr lang="de-DE" sz="70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dirty="0">
                          <a:effectLst/>
                          <a:latin typeface="Arial" panose="020B0604020202020204" pitchFamily="34" charset="0"/>
                          <a:ea typeface="SimSun" panose="02010600030101010101" pitchFamily="2" charset="-122"/>
                          <a:cs typeface="Times New Roman" panose="02020603050405020304" pitchFamily="18" charset="0"/>
                        </a:rPr>
                        <a:t> </a:t>
                      </a:r>
                      <a:endParaRPr lang="de-DE" sz="700" dirty="0">
                        <a:effectLst/>
                        <a:latin typeface="Calibri" panose="020F0502020204030204" pitchFamily="34" charset="0"/>
                        <a:ea typeface="SimSun" panose="02010600030101010101" pitchFamily="2" charset="-122"/>
                        <a:cs typeface="Times New Roman" panose="02020603050405020304" pitchFamily="18" charset="0"/>
                      </a:endParaRPr>
                    </a:p>
                  </a:txBody>
                  <a:tcPr marL="43172" marR="431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539624"/>
                  </a:ext>
                </a:extLst>
              </a:tr>
            </a:tbl>
          </a:graphicData>
        </a:graphic>
      </p:graphicFrame>
    </p:spTree>
    <p:extLst>
      <p:ext uri="{BB962C8B-B14F-4D97-AF65-F5344CB8AC3E}">
        <p14:creationId xmlns:p14="http://schemas.microsoft.com/office/powerpoint/2010/main" val="2429396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171613E-73BD-7C43-BAAD-0B206EC768F6}"/>
              </a:ext>
            </a:extLst>
          </p:cNvPr>
          <p:cNvGraphicFramePr>
            <a:graphicFrameLocks noGrp="1"/>
          </p:cNvGraphicFramePr>
          <p:nvPr/>
        </p:nvGraphicFramePr>
        <p:xfrm>
          <a:off x="368345" y="557523"/>
          <a:ext cx="9228416" cy="6189506"/>
        </p:xfrm>
        <a:graphic>
          <a:graphicData uri="http://schemas.openxmlformats.org/drawingml/2006/table">
            <a:tbl>
              <a:tblPr firstRow="1" firstCol="1" bandRow="1" bandCol="1"/>
              <a:tblGrid>
                <a:gridCol w="1221840">
                  <a:extLst>
                    <a:ext uri="{9D8B030D-6E8A-4147-A177-3AD203B41FA5}">
                      <a16:colId xmlns:a16="http://schemas.microsoft.com/office/drawing/2014/main" val="627527120"/>
                    </a:ext>
                  </a:extLst>
                </a:gridCol>
                <a:gridCol w="914048">
                  <a:extLst>
                    <a:ext uri="{9D8B030D-6E8A-4147-A177-3AD203B41FA5}">
                      <a16:colId xmlns:a16="http://schemas.microsoft.com/office/drawing/2014/main" val="732238410"/>
                    </a:ext>
                  </a:extLst>
                </a:gridCol>
                <a:gridCol w="920043">
                  <a:extLst>
                    <a:ext uri="{9D8B030D-6E8A-4147-A177-3AD203B41FA5}">
                      <a16:colId xmlns:a16="http://schemas.microsoft.com/office/drawing/2014/main" val="531484086"/>
                    </a:ext>
                  </a:extLst>
                </a:gridCol>
                <a:gridCol w="1457081">
                  <a:extLst>
                    <a:ext uri="{9D8B030D-6E8A-4147-A177-3AD203B41FA5}">
                      <a16:colId xmlns:a16="http://schemas.microsoft.com/office/drawing/2014/main" val="3102684434"/>
                    </a:ext>
                  </a:extLst>
                </a:gridCol>
                <a:gridCol w="1502248">
                  <a:extLst>
                    <a:ext uri="{9D8B030D-6E8A-4147-A177-3AD203B41FA5}">
                      <a16:colId xmlns:a16="http://schemas.microsoft.com/office/drawing/2014/main" val="457952794"/>
                    </a:ext>
                  </a:extLst>
                </a:gridCol>
                <a:gridCol w="1259148">
                  <a:extLst>
                    <a:ext uri="{9D8B030D-6E8A-4147-A177-3AD203B41FA5}">
                      <a16:colId xmlns:a16="http://schemas.microsoft.com/office/drawing/2014/main" val="332460888"/>
                    </a:ext>
                  </a:extLst>
                </a:gridCol>
                <a:gridCol w="1109914">
                  <a:extLst>
                    <a:ext uri="{9D8B030D-6E8A-4147-A177-3AD203B41FA5}">
                      <a16:colId xmlns:a16="http://schemas.microsoft.com/office/drawing/2014/main" val="3821932138"/>
                    </a:ext>
                  </a:extLst>
                </a:gridCol>
                <a:gridCol w="844094">
                  <a:extLst>
                    <a:ext uri="{9D8B030D-6E8A-4147-A177-3AD203B41FA5}">
                      <a16:colId xmlns:a16="http://schemas.microsoft.com/office/drawing/2014/main" val="3093276935"/>
                    </a:ext>
                  </a:extLst>
                </a:gridCol>
              </a:tblGrid>
              <a:tr h="772100">
                <a:tc>
                  <a:txBody>
                    <a:bodyPr/>
                    <a:lstStyle/>
                    <a:p>
                      <a:pPr algn="l">
                        <a:lnSpc>
                          <a:spcPct val="115000"/>
                        </a:lnSpc>
                        <a:spcAft>
                          <a:spcPts val="1000"/>
                        </a:spcAft>
                      </a:pPr>
                      <a:r>
                        <a:rPr lang="en-US" sz="1050" b="1" dirty="0">
                          <a:effectLst/>
                          <a:latin typeface="Arial" panose="020B0604020202020204" pitchFamily="34" charset="0"/>
                          <a:ea typeface="SimSun" panose="02010600030101010101" pitchFamily="2" charset="-122"/>
                          <a:cs typeface="Times New Roman" panose="02020603050405020304" pitchFamily="18" charset="0"/>
                        </a:rPr>
                        <a:t>S</a:t>
                      </a: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ector</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Sector Strategy</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Target</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What actions will be implemented</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How will the actions be implemented</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Who is responsible for implementing actions</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What is the timeframe</a:t>
                      </a:r>
                      <a:endParaRPr lang="de-DE" sz="105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Priority/ Budget</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7230393"/>
                  </a:ext>
                </a:extLst>
              </a:tr>
              <a:tr h="540000">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Arial" panose="020B0604020202020204" pitchFamily="34" charset="0"/>
                        </a:rPr>
                        <a:t>Buildings and Facilities</a:t>
                      </a: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59581"/>
                  </a:ext>
                </a:extLst>
              </a:tr>
              <a:tr h="540000">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Arial" panose="020B0604020202020204" pitchFamily="34" charset="0"/>
                        </a:rPr>
                        <a:t>Vehicle Fleet</a:t>
                      </a: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126953"/>
                  </a:ext>
                </a:extLst>
              </a:tr>
              <a:tr h="540000">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Arial" panose="020B0604020202020204" pitchFamily="34" charset="0"/>
                        </a:rPr>
                        <a:t>Street lighting</a:t>
                      </a: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306389"/>
                  </a:ext>
                </a:extLst>
              </a:tr>
              <a:tr h="540000">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Arial" panose="020B0604020202020204" pitchFamily="34" charset="0"/>
                        </a:rPr>
                        <a:t>Water and wastewater</a:t>
                      </a: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688337"/>
                  </a:ext>
                </a:extLst>
              </a:tr>
              <a:tr h="540000">
                <a:tc>
                  <a:txBody>
                    <a:bodyPr/>
                    <a:lstStyle/>
                    <a:p>
                      <a:pPr>
                        <a:lnSpc>
                          <a:spcPct val="115000"/>
                        </a:lnSpc>
                        <a:spcAft>
                          <a:spcPts val="1000"/>
                        </a:spcAft>
                      </a:pPr>
                      <a:r>
                        <a:rPr lang="en-US" sz="1000" dirty="0">
                          <a:effectLst/>
                          <a:latin typeface="Arial" panose="020B0604020202020204" pitchFamily="34" charset="0"/>
                          <a:ea typeface="SimSun" panose="02010600030101010101" pitchFamily="2" charset="-122"/>
                          <a:cs typeface="Arial" panose="020B0604020202020204" pitchFamily="34" charset="0"/>
                        </a:rPr>
                        <a:t>Waste</a:t>
                      </a: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996598"/>
                  </a:ext>
                </a:extLst>
              </a:tr>
              <a:tr h="31480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000" dirty="0">
                          <a:effectLst/>
                          <a:latin typeface="Arial" panose="020B0604020202020204" pitchFamily="34" charset="0"/>
                          <a:ea typeface="SimSun" panose="02010600030101010101" pitchFamily="2" charset="-122"/>
                          <a:cs typeface="Arial" panose="020B0604020202020204" pitchFamily="34" charset="0"/>
                        </a:rPr>
                        <a:t>Other</a:t>
                      </a: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95568"/>
                  </a:ext>
                </a:extLst>
              </a:tr>
              <a:tr h="540000">
                <a:tc>
                  <a:txBody>
                    <a:bodyPr/>
                    <a:lstStyle/>
                    <a:p>
                      <a:pPr>
                        <a:lnSpc>
                          <a:spcPct val="115000"/>
                        </a:lnSpc>
                        <a:spcAft>
                          <a:spcPts val="1000"/>
                        </a:spcAft>
                      </a:pPr>
                      <a:r>
                        <a:rPr lang="de-DE" sz="1000" dirty="0">
                          <a:effectLst/>
                          <a:latin typeface="Arial" panose="020B0604020202020204" pitchFamily="34" charset="0"/>
                          <a:ea typeface="SimSun" panose="02010600030101010101" pitchFamily="2" charset="-122"/>
                          <a:cs typeface="Arial" panose="020B0604020202020204" pitchFamily="34" charset="0"/>
                        </a:rPr>
                        <a:t>Residential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3598"/>
                  </a:ext>
                </a:extLst>
              </a:tr>
              <a:tr h="540000">
                <a:tc>
                  <a:txBody>
                    <a:bodyPr/>
                    <a:lstStyle/>
                    <a:p>
                      <a:pPr>
                        <a:lnSpc>
                          <a:spcPct val="115000"/>
                        </a:lnSpc>
                        <a:spcAft>
                          <a:spcPts val="1000"/>
                        </a:spcAft>
                      </a:pPr>
                      <a:r>
                        <a:rPr lang="de-DE" sz="1000" dirty="0">
                          <a:effectLst/>
                          <a:latin typeface="Arial" panose="020B0604020202020204" pitchFamily="34" charset="0"/>
                          <a:ea typeface="SimSun" panose="02010600030101010101" pitchFamily="2" charset="-122"/>
                          <a:cs typeface="Arial" panose="020B0604020202020204" pitchFamily="34" charset="0"/>
                        </a:rPr>
                        <a:t>Commercial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886036"/>
                  </a:ext>
                </a:extLst>
              </a:tr>
              <a:tr h="540000">
                <a:tc>
                  <a:txBody>
                    <a:bodyPr/>
                    <a:lstStyle/>
                    <a:p>
                      <a:pPr>
                        <a:lnSpc>
                          <a:spcPct val="115000"/>
                        </a:lnSpc>
                        <a:spcAft>
                          <a:spcPts val="1000"/>
                        </a:spcAft>
                      </a:pPr>
                      <a:r>
                        <a:rPr lang="de-DE" sz="1000" dirty="0">
                          <a:effectLst/>
                          <a:latin typeface="Arial" panose="020B0604020202020204" pitchFamily="34" charset="0"/>
                          <a:ea typeface="SimSun" panose="02010600030101010101" pitchFamily="2" charset="-122"/>
                          <a:cs typeface="Arial" panose="020B0604020202020204" pitchFamily="34" charset="0"/>
                        </a:rPr>
                        <a:t>Industrial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132263"/>
                  </a:ext>
                </a:extLst>
              </a:tr>
              <a:tr h="540000">
                <a:tc>
                  <a:txBody>
                    <a:bodyPr/>
                    <a:lstStyle/>
                    <a:p>
                      <a:pPr>
                        <a:lnSpc>
                          <a:spcPct val="115000"/>
                        </a:lnSpc>
                        <a:spcAft>
                          <a:spcPts val="1000"/>
                        </a:spcAft>
                      </a:pPr>
                      <a:r>
                        <a:rPr lang="de-DE" sz="1000" dirty="0">
                          <a:effectLst/>
                          <a:latin typeface="Arial" panose="020B0604020202020204" pitchFamily="34" charset="0"/>
                          <a:ea typeface="SimSun" panose="02010600030101010101" pitchFamily="2" charset="-122"/>
                          <a:cs typeface="Arial" panose="020B0604020202020204" pitchFamily="34" charset="0"/>
                        </a:rPr>
                        <a:t>Transportation </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62410"/>
                  </a:ext>
                </a:extLst>
              </a:tr>
              <a:tr h="242598">
                <a:tc>
                  <a:txBody>
                    <a:bodyPr/>
                    <a:lstStyle/>
                    <a:p>
                      <a:pPr>
                        <a:lnSpc>
                          <a:spcPct val="115000"/>
                        </a:lnSpc>
                        <a:spcAft>
                          <a:spcPts val="1000"/>
                        </a:spcAft>
                      </a:pPr>
                      <a:r>
                        <a:rPr lang="de-DE" sz="1000" dirty="0">
                          <a:effectLst/>
                          <a:latin typeface="Arial" panose="020B0604020202020204" pitchFamily="34" charset="0"/>
                          <a:ea typeface="SimSun" panose="02010600030101010101" pitchFamily="2" charset="-122"/>
                          <a:cs typeface="Arial" panose="020B0604020202020204" pitchFamily="34" charset="0"/>
                        </a:rPr>
                        <a:t>Other</a:t>
                      </a: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525166"/>
                  </a:ext>
                </a:extLst>
              </a:tr>
            </a:tbl>
          </a:graphicData>
        </a:graphic>
      </p:graphicFrame>
      <p:sp>
        <p:nvSpPr>
          <p:cNvPr id="4" name="Textfeld 3">
            <a:extLst>
              <a:ext uri="{FF2B5EF4-FFF2-40B4-BE49-F238E27FC236}">
                <a16:creationId xmlns:a16="http://schemas.microsoft.com/office/drawing/2014/main" id="{25DE100C-29F5-AD4F-AD72-E5A9CC3B48CE}"/>
              </a:ext>
            </a:extLst>
          </p:cNvPr>
          <p:cNvSpPr txBox="1"/>
          <p:nvPr/>
        </p:nvSpPr>
        <p:spPr>
          <a:xfrm>
            <a:off x="301840" y="124287"/>
            <a:ext cx="941920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3. Identify actions to manage greenhouse gas emissions (government and community) – </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Template 3.A </a:t>
            </a:r>
            <a:endPar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1466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5DE100C-29F5-AD4F-AD72-E5A9CC3B48CE}"/>
              </a:ext>
            </a:extLst>
          </p:cNvPr>
          <p:cNvSpPr txBox="1"/>
          <p:nvPr/>
        </p:nvSpPr>
        <p:spPr>
          <a:xfrm>
            <a:off x="301840" y="124287"/>
            <a:ext cx="941920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3. Identify actions to to respond to priority climate impacts – </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Template 3.B</a:t>
            </a:r>
            <a:endPar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elle 7">
            <a:extLst>
              <a:ext uri="{FF2B5EF4-FFF2-40B4-BE49-F238E27FC236}">
                <a16:creationId xmlns:a16="http://schemas.microsoft.com/office/drawing/2014/main" id="{BD56CB58-BB3E-9048-84F5-AE459596B702}"/>
              </a:ext>
            </a:extLst>
          </p:cNvPr>
          <p:cNvGraphicFramePr>
            <a:graphicFrameLocks noGrp="1"/>
          </p:cNvGraphicFramePr>
          <p:nvPr/>
        </p:nvGraphicFramePr>
        <p:xfrm>
          <a:off x="326474" y="1069845"/>
          <a:ext cx="9228416" cy="3786908"/>
        </p:xfrm>
        <a:graphic>
          <a:graphicData uri="http://schemas.openxmlformats.org/drawingml/2006/table">
            <a:tbl>
              <a:tblPr firstRow="1" firstCol="1" bandRow="1" bandCol="1"/>
              <a:tblGrid>
                <a:gridCol w="1111727">
                  <a:extLst>
                    <a:ext uri="{9D8B030D-6E8A-4147-A177-3AD203B41FA5}">
                      <a16:colId xmlns:a16="http://schemas.microsoft.com/office/drawing/2014/main" val="1789737670"/>
                    </a:ext>
                  </a:extLst>
                </a:gridCol>
                <a:gridCol w="831673">
                  <a:extLst>
                    <a:ext uri="{9D8B030D-6E8A-4147-A177-3AD203B41FA5}">
                      <a16:colId xmlns:a16="http://schemas.microsoft.com/office/drawing/2014/main" val="1614088974"/>
                    </a:ext>
                  </a:extLst>
                </a:gridCol>
                <a:gridCol w="831673">
                  <a:extLst>
                    <a:ext uri="{9D8B030D-6E8A-4147-A177-3AD203B41FA5}">
                      <a16:colId xmlns:a16="http://schemas.microsoft.com/office/drawing/2014/main" val="3344123914"/>
                    </a:ext>
                  </a:extLst>
                </a:gridCol>
                <a:gridCol w="837128">
                  <a:extLst>
                    <a:ext uri="{9D8B030D-6E8A-4147-A177-3AD203B41FA5}">
                      <a16:colId xmlns:a16="http://schemas.microsoft.com/office/drawing/2014/main" val="3764718261"/>
                    </a:ext>
                  </a:extLst>
                </a:gridCol>
                <a:gridCol w="1325768">
                  <a:extLst>
                    <a:ext uri="{9D8B030D-6E8A-4147-A177-3AD203B41FA5}">
                      <a16:colId xmlns:a16="http://schemas.microsoft.com/office/drawing/2014/main" val="2828788583"/>
                    </a:ext>
                  </a:extLst>
                </a:gridCol>
                <a:gridCol w="1366864">
                  <a:extLst>
                    <a:ext uri="{9D8B030D-6E8A-4147-A177-3AD203B41FA5}">
                      <a16:colId xmlns:a16="http://schemas.microsoft.com/office/drawing/2014/main" val="2421122356"/>
                    </a:ext>
                  </a:extLst>
                </a:gridCol>
                <a:gridCol w="1145672">
                  <a:extLst>
                    <a:ext uri="{9D8B030D-6E8A-4147-A177-3AD203B41FA5}">
                      <a16:colId xmlns:a16="http://schemas.microsoft.com/office/drawing/2014/main" val="1260760966"/>
                    </a:ext>
                  </a:extLst>
                </a:gridCol>
                <a:gridCol w="1009888">
                  <a:extLst>
                    <a:ext uri="{9D8B030D-6E8A-4147-A177-3AD203B41FA5}">
                      <a16:colId xmlns:a16="http://schemas.microsoft.com/office/drawing/2014/main" val="523021229"/>
                    </a:ext>
                  </a:extLst>
                </a:gridCol>
                <a:gridCol w="768023">
                  <a:extLst>
                    <a:ext uri="{9D8B030D-6E8A-4147-A177-3AD203B41FA5}">
                      <a16:colId xmlns:a16="http://schemas.microsoft.com/office/drawing/2014/main" val="50204373"/>
                    </a:ext>
                  </a:extLst>
                </a:gridCol>
              </a:tblGrid>
              <a:tr h="772100">
                <a:tc>
                  <a:txBody>
                    <a:bodyPr/>
                    <a:lstStyle/>
                    <a:p>
                      <a:pPr>
                        <a:lnSpc>
                          <a:spcPct val="115000"/>
                        </a:lnSpc>
                        <a:spcAft>
                          <a:spcPts val="1000"/>
                        </a:spcAft>
                      </a:pPr>
                      <a:r>
                        <a:rPr lang="en-US" sz="1100" b="1">
                          <a:effectLst/>
                          <a:latin typeface="Arial" panose="020B0604020202020204" pitchFamily="34" charset="0"/>
                          <a:ea typeface="SimSun" panose="02010600030101010101" pitchFamily="2" charset="-122"/>
                          <a:cs typeface="Times New Roman" panose="02020603050405020304" pitchFamily="18" charset="0"/>
                        </a:rPr>
                        <a:t>Climate Impact</a:t>
                      </a:r>
                      <a:endParaRPr lang="de-DE"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1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Target Condition</a:t>
                      </a:r>
                      <a:endParaRPr lang="de-DE"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1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Sectors Affected</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100" b="1" dirty="0">
                          <a:effectLst/>
                          <a:latin typeface="Arial" panose="020B0604020202020204" pitchFamily="34" charset="0"/>
                          <a:ea typeface="SimSun" panose="02010600030101010101" pitchFamily="2" charset="-122"/>
                          <a:cs typeface="Times New Roman" panose="02020603050405020304" pitchFamily="18" charset="0"/>
                        </a:rPr>
                        <a:t>Strategy</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What actions will be implemented</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How will the actions be implemented</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Who is responsible for implementing actions</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What is the timeframe</a:t>
                      </a:r>
                      <a:endParaRPr lang="de-DE" sz="105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1000"/>
                        </a:spcAft>
                      </a:pPr>
                      <a:r>
                        <a:rPr lang="en-US" sz="105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Priority/ Budget</a:t>
                      </a:r>
                      <a:endParaRPr lang="de-DE" sz="105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64133563"/>
                  </a:ext>
                </a:extLst>
              </a:tr>
              <a:tr h="540000">
                <a:tc>
                  <a:txBody>
                    <a:bodyPr/>
                    <a:lstStyle/>
                    <a:p>
                      <a:pPr>
                        <a:lnSpc>
                          <a:spcPct val="115000"/>
                        </a:lnSpc>
                        <a:spcAft>
                          <a:spcPts val="1000"/>
                        </a:spcAft>
                      </a:pP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828999"/>
                  </a:ext>
                </a:extLst>
              </a:tr>
              <a:tr h="540000">
                <a:tc>
                  <a:txBody>
                    <a:bodyPr/>
                    <a:lstStyle/>
                    <a:p>
                      <a:pPr>
                        <a:lnSpc>
                          <a:spcPct val="115000"/>
                        </a:lnSpc>
                        <a:spcAft>
                          <a:spcPts val="1000"/>
                        </a:spcAft>
                      </a:pP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020937"/>
                  </a:ext>
                </a:extLst>
              </a:tr>
              <a:tr h="540000">
                <a:tc>
                  <a:txBody>
                    <a:bodyPr/>
                    <a:lstStyle/>
                    <a:p>
                      <a:pPr>
                        <a:lnSpc>
                          <a:spcPct val="115000"/>
                        </a:lnSpc>
                        <a:spcAft>
                          <a:spcPts val="1000"/>
                        </a:spcAft>
                      </a:pP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796910"/>
                  </a:ext>
                </a:extLst>
              </a:tr>
              <a:tr h="540000">
                <a:tc>
                  <a:txBody>
                    <a:bodyPr/>
                    <a:lstStyle/>
                    <a:p>
                      <a:pPr>
                        <a:lnSpc>
                          <a:spcPct val="115000"/>
                        </a:lnSpc>
                        <a:spcAft>
                          <a:spcPts val="1000"/>
                        </a:spcAft>
                      </a:pP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a:effectLst/>
                          <a:latin typeface="Arial" panose="020B0604020202020204" pitchFamily="34" charset="0"/>
                          <a:ea typeface="SimSun" panose="02010600030101010101" pitchFamily="2" charset="-122"/>
                          <a:cs typeface="Times New Roman" panose="02020603050405020304" pitchFamily="18" charset="0"/>
                        </a:rPr>
                        <a:t> </a:t>
                      </a:r>
                      <a:endParaRPr lang="de-DE" sz="80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882453"/>
                  </a:ext>
                </a:extLst>
              </a:tr>
              <a:tr h="540000">
                <a:tc>
                  <a:txBody>
                    <a:bodyPr/>
                    <a:lstStyle/>
                    <a:p>
                      <a:pPr>
                        <a:lnSpc>
                          <a:spcPct val="115000"/>
                        </a:lnSpc>
                        <a:spcAft>
                          <a:spcPts val="1000"/>
                        </a:spcAft>
                      </a:pP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24421"/>
                  </a:ext>
                </a:extLst>
              </a:tr>
              <a:tr h="31480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de-DE" sz="1000" dirty="0">
                        <a:effectLst/>
                        <a:latin typeface="Arial" panose="020B0604020202020204" pitchFamily="34" charset="0"/>
                        <a:ea typeface="SimSun" panose="02010600030101010101" pitchFamily="2" charset="-122"/>
                        <a:cs typeface="Arial" panose="020B0604020202020204" pitchFamily="34" charset="0"/>
                      </a:endParaRPr>
                    </a:p>
                  </a:txBody>
                  <a:tcPr marL="58004" marR="58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053" marR="51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49147"/>
                  </a:ext>
                </a:extLst>
              </a:tr>
            </a:tbl>
          </a:graphicData>
        </a:graphic>
      </p:graphicFrame>
    </p:spTree>
    <p:extLst>
      <p:ext uri="{BB962C8B-B14F-4D97-AF65-F5344CB8AC3E}">
        <p14:creationId xmlns:p14="http://schemas.microsoft.com/office/powerpoint/2010/main" val="22872873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39BA1F5-435C-C846-9A49-B633667BCE23}"/>
              </a:ext>
            </a:extLst>
          </p:cNvPr>
          <p:cNvSpPr txBox="1"/>
          <p:nvPr/>
        </p:nvSpPr>
        <p:spPr>
          <a:xfrm>
            <a:off x="283967" y="208314"/>
            <a:ext cx="39151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C40 – Climate Action Planning Framework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feld 2">
            <a:extLst>
              <a:ext uri="{FF2B5EF4-FFF2-40B4-BE49-F238E27FC236}">
                <a16:creationId xmlns:a16="http://schemas.microsoft.com/office/drawing/2014/main" id="{2258FA5C-A224-B144-8B15-B64FCB8B5095}"/>
              </a:ext>
            </a:extLst>
          </p:cNvPr>
          <p:cNvSpPr txBox="1"/>
          <p:nvPr/>
        </p:nvSpPr>
        <p:spPr>
          <a:xfrm>
            <a:off x="346230" y="6642556"/>
            <a:ext cx="829746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https://cdn.locomotive.works/sites/5ab410c8a2f42204838f797e/pages/5ae2f92374c4837e195d0e00/files/20200324_C40_Climate_Action_Planning_Framework.pdf?1620380307</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7" name="Grafik 6">
            <a:extLst>
              <a:ext uri="{FF2B5EF4-FFF2-40B4-BE49-F238E27FC236}">
                <a16:creationId xmlns:a16="http://schemas.microsoft.com/office/drawing/2014/main" id="{9EB7A101-67B0-6C49-81E3-93DD20FD3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03" y="843379"/>
            <a:ext cx="2918903" cy="4159188"/>
          </a:xfrm>
          <a:prstGeom prst="rect">
            <a:avLst/>
          </a:prstGeom>
        </p:spPr>
      </p:pic>
      <p:pic>
        <p:nvPicPr>
          <p:cNvPr id="9" name="Grafik 8">
            <a:extLst>
              <a:ext uri="{FF2B5EF4-FFF2-40B4-BE49-F238E27FC236}">
                <a16:creationId xmlns:a16="http://schemas.microsoft.com/office/drawing/2014/main" id="{337AE476-B2A3-8947-80A5-8573FC14B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247" y="62144"/>
            <a:ext cx="5541588" cy="6573915"/>
          </a:xfrm>
          <a:prstGeom prst="rect">
            <a:avLst/>
          </a:prstGeom>
        </p:spPr>
      </p:pic>
    </p:spTree>
    <p:extLst>
      <p:ext uri="{BB962C8B-B14F-4D97-AF65-F5344CB8AC3E}">
        <p14:creationId xmlns:p14="http://schemas.microsoft.com/office/powerpoint/2010/main" val="25513030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39BA1F5-435C-C846-9A49-B633667BCE23}"/>
              </a:ext>
            </a:extLst>
          </p:cNvPr>
          <p:cNvSpPr txBox="1"/>
          <p:nvPr/>
        </p:nvSpPr>
        <p:spPr>
          <a:xfrm>
            <a:off x="283967" y="208314"/>
            <a:ext cx="39151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C40 – Guide to structuring and writing a Climate Action plan </a:t>
            </a:r>
          </a:p>
        </p:txBody>
      </p:sp>
      <p:pic>
        <p:nvPicPr>
          <p:cNvPr id="4" name="Grafik 3">
            <a:extLst>
              <a:ext uri="{FF2B5EF4-FFF2-40B4-BE49-F238E27FC236}">
                <a16:creationId xmlns:a16="http://schemas.microsoft.com/office/drawing/2014/main" id="{3D76D0AD-A934-E842-A2D3-74949A4164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710" y="1233996"/>
            <a:ext cx="2956991" cy="4198114"/>
          </a:xfrm>
          <a:prstGeom prst="rect">
            <a:avLst/>
          </a:prstGeom>
        </p:spPr>
      </p:pic>
      <p:pic>
        <p:nvPicPr>
          <p:cNvPr id="6" name="Grafik 5">
            <a:extLst>
              <a:ext uri="{FF2B5EF4-FFF2-40B4-BE49-F238E27FC236}">
                <a16:creationId xmlns:a16="http://schemas.microsoft.com/office/drawing/2014/main" id="{96DDA17F-DA94-8940-BE68-A15F2C6025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7113" y="112075"/>
            <a:ext cx="4441679" cy="6603882"/>
          </a:xfrm>
          <a:prstGeom prst="rect">
            <a:avLst/>
          </a:prstGeom>
        </p:spPr>
      </p:pic>
      <p:sp>
        <p:nvSpPr>
          <p:cNvPr id="3" name="Textfeld 2">
            <a:extLst>
              <a:ext uri="{FF2B5EF4-FFF2-40B4-BE49-F238E27FC236}">
                <a16:creationId xmlns:a16="http://schemas.microsoft.com/office/drawing/2014/main" id="{2258FA5C-A224-B144-8B15-B64FCB8B5095}"/>
              </a:ext>
            </a:extLst>
          </p:cNvPr>
          <p:cNvSpPr txBox="1"/>
          <p:nvPr/>
        </p:nvSpPr>
        <p:spPr>
          <a:xfrm>
            <a:off x="346230" y="6642556"/>
            <a:ext cx="875592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https://cdn.locomotive.works/sites/5ab410c8a2f42204838f797e/content_entry5ab410fb74c4833febe6c81a/6011fb0b2d5f3d00a53803ee/files/C40_CAP_Guide_20210128.pdf?1613752858</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8678969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3C8BC8-EDBE-2E4F-B41C-B461A0E47D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230" y="634129"/>
            <a:ext cx="9704665" cy="5518096"/>
          </a:xfrm>
          <a:prstGeom prst="rect">
            <a:avLst/>
          </a:prstGeom>
        </p:spPr>
      </p:pic>
      <p:sp>
        <p:nvSpPr>
          <p:cNvPr id="5" name="Textfeld 4">
            <a:extLst>
              <a:ext uri="{FF2B5EF4-FFF2-40B4-BE49-F238E27FC236}">
                <a16:creationId xmlns:a16="http://schemas.microsoft.com/office/drawing/2014/main" id="{40838E5C-739D-7B48-959F-211F2ECE3D7F}"/>
              </a:ext>
            </a:extLst>
          </p:cNvPr>
          <p:cNvSpPr txBox="1"/>
          <p:nvPr/>
        </p:nvSpPr>
        <p:spPr>
          <a:xfrm>
            <a:off x="283967" y="208314"/>
            <a:ext cx="39151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Action Plan – Key Components</a:t>
            </a:r>
          </a:p>
        </p:txBody>
      </p:sp>
      <p:sp>
        <p:nvSpPr>
          <p:cNvPr id="3" name="Textfeld 2">
            <a:extLst>
              <a:ext uri="{FF2B5EF4-FFF2-40B4-BE49-F238E27FC236}">
                <a16:creationId xmlns:a16="http://schemas.microsoft.com/office/drawing/2014/main" id="{FDF104E3-2ACE-D941-A493-D3347B62C3F1}"/>
              </a:ext>
            </a:extLst>
          </p:cNvPr>
          <p:cNvSpPr txBox="1"/>
          <p:nvPr/>
        </p:nvSpPr>
        <p:spPr>
          <a:xfrm>
            <a:off x="159798" y="6187736"/>
            <a:ext cx="2972289"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Guide to structuring and writing a Climate Action plan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78661"/>
      </p:ext>
    </p:extLst>
  </p:cSld>
  <p:clrMapOvr>
    <a:masterClrMapping/>
  </p:clrMapOvr>
  <p:transition/>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FC2A886F6FE144A0D83744568D8B49" ma:contentTypeVersion="12" ma:contentTypeDescription="Ein neues Dokument erstellen." ma:contentTypeScope="" ma:versionID="3677030111c1833ba273e1978277ad06">
  <xsd:schema xmlns:xsd="http://www.w3.org/2001/XMLSchema" xmlns:xs="http://www.w3.org/2001/XMLSchema" xmlns:p="http://schemas.microsoft.com/office/2006/metadata/properties" xmlns:ns2="dd40f815-c2b0-4806-9729-31780023f806" xmlns:ns3="fa87cbfb-3c94-4ad6-b81a-37318fbcf44e" targetNamespace="http://schemas.microsoft.com/office/2006/metadata/properties" ma:root="true" ma:fieldsID="f56b4ee4b85a506f97396160029d5e62" ns2:_="" ns3:_="">
    <xsd:import namespace="dd40f815-c2b0-4806-9729-31780023f806"/>
    <xsd:import namespace="fa87cbfb-3c94-4ad6-b81a-37318fbcf4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0f815-c2b0-4806-9729-31780023f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87cbfb-3c94-4ad6-b81a-37318fbcf44e"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A7C424-5594-4CCB-9C39-54B0D5992E07}"/>
</file>

<file path=customXml/itemProps2.xml><?xml version="1.0" encoding="utf-8"?>
<ds:datastoreItem xmlns:ds="http://schemas.openxmlformats.org/officeDocument/2006/customXml" ds:itemID="{F4E3EC00-664F-4582-95D8-2CCD89B17A77}"/>
</file>

<file path=customXml/itemProps3.xml><?xml version="1.0" encoding="utf-8"?>
<ds:datastoreItem xmlns:ds="http://schemas.openxmlformats.org/officeDocument/2006/customXml" ds:itemID="{D9DE30C0-7E82-4E70-890C-C54E4D129C60}"/>
</file>

<file path=docProps/app.xml><?xml version="1.0" encoding="utf-8"?>
<Properties xmlns="http://schemas.openxmlformats.org/officeDocument/2006/extended-properties" xmlns:vt="http://schemas.openxmlformats.org/officeDocument/2006/docPropsVTypes">
  <Template>Office Theme</Template>
  <TotalTime>0</TotalTime>
  <Words>961</Words>
  <Application>Microsoft Macintosh PowerPoint</Application>
  <PresentationFormat>A4-Papier (210 x 297 mm)</PresentationFormat>
  <Paragraphs>317</Paragraphs>
  <Slides>10</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Luciana Maia</dc:creator>
  <cp:lastModifiedBy>Luciana Maia</cp:lastModifiedBy>
  <cp:revision>4</cp:revision>
  <dcterms:created xsi:type="dcterms:W3CDTF">2021-09-26T21:56:48Z</dcterms:created>
  <dcterms:modified xsi:type="dcterms:W3CDTF">2021-10-04T06:02:53Z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0x01010083FC2A886F6FE144A0D83744568D8B49</vt:lpwstr>
  </property>
</Properties>
</file>