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BBFC"/>
    <a:srgbClr val="70A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E1EF8-F3D6-461A-AB85-4CFDBE049315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EE141-DC2D-4CB1-9872-B086394AE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18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Based on CIVICUS, Stakeholder Forum (2015)  Advocacy Toolkit: Influencing the post-2015 Development Agenda, P. 25.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EE141-DC2D-4CB1-9872-B086394AE7A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78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63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37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3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6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86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53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21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4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28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32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5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60000" t="9000" r="-3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2C1C-4271-43EF-99F1-BC9EDEE9053F}" type="datetimeFigureOut">
              <a:rPr lang="de-DE" smtClean="0"/>
              <a:t>28.10.21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90D0-A3EB-421F-8CFC-8B6EEAFE18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91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026A6272-A9A9-4989-BFF5-98F3B99AE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61528"/>
              </p:ext>
            </p:extLst>
          </p:nvPr>
        </p:nvGraphicFramePr>
        <p:xfrm>
          <a:off x="629478" y="1141411"/>
          <a:ext cx="8443402" cy="543994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920405">
                  <a:extLst>
                    <a:ext uri="{9D8B030D-6E8A-4147-A177-3AD203B41FA5}">
                      <a16:colId xmlns:a16="http://schemas.microsoft.com/office/drawing/2014/main" val="604884123"/>
                    </a:ext>
                  </a:extLst>
                </a:gridCol>
                <a:gridCol w="920405">
                  <a:extLst>
                    <a:ext uri="{9D8B030D-6E8A-4147-A177-3AD203B41FA5}">
                      <a16:colId xmlns:a16="http://schemas.microsoft.com/office/drawing/2014/main" val="25804851"/>
                    </a:ext>
                  </a:extLst>
                </a:gridCol>
                <a:gridCol w="790820">
                  <a:extLst>
                    <a:ext uri="{9D8B030D-6E8A-4147-A177-3AD203B41FA5}">
                      <a16:colId xmlns:a16="http://schemas.microsoft.com/office/drawing/2014/main" val="4060227159"/>
                    </a:ext>
                  </a:extLst>
                </a:gridCol>
                <a:gridCol w="1463593">
                  <a:extLst>
                    <a:ext uri="{9D8B030D-6E8A-4147-A177-3AD203B41FA5}">
                      <a16:colId xmlns:a16="http://schemas.microsoft.com/office/drawing/2014/main" val="209453663"/>
                    </a:ext>
                  </a:extLst>
                </a:gridCol>
                <a:gridCol w="1042888">
                  <a:extLst>
                    <a:ext uri="{9D8B030D-6E8A-4147-A177-3AD203B41FA5}">
                      <a16:colId xmlns:a16="http://schemas.microsoft.com/office/drawing/2014/main" val="2779590054"/>
                    </a:ext>
                  </a:extLst>
                </a:gridCol>
                <a:gridCol w="875139">
                  <a:extLst>
                    <a:ext uri="{9D8B030D-6E8A-4147-A177-3AD203B41FA5}">
                      <a16:colId xmlns:a16="http://schemas.microsoft.com/office/drawing/2014/main" val="375151460"/>
                    </a:ext>
                  </a:extLst>
                </a:gridCol>
                <a:gridCol w="1051764">
                  <a:extLst>
                    <a:ext uri="{9D8B030D-6E8A-4147-A177-3AD203B41FA5}">
                      <a16:colId xmlns:a16="http://schemas.microsoft.com/office/drawing/2014/main" val="2697724495"/>
                    </a:ext>
                  </a:extLst>
                </a:gridCol>
                <a:gridCol w="1378388">
                  <a:extLst>
                    <a:ext uri="{9D8B030D-6E8A-4147-A177-3AD203B41FA5}">
                      <a16:colId xmlns:a16="http://schemas.microsoft.com/office/drawing/2014/main" val="2982530778"/>
                    </a:ext>
                  </a:extLst>
                </a:gridCol>
              </a:tblGrid>
              <a:tr h="210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62677"/>
                  </a:ext>
                </a:extLst>
              </a:tr>
              <a:tr h="725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Desired impact objective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Message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Target Group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Communication Channels &amp; Activities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Occasions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Partners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Resources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Indicators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039497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de-DE" sz="1100" b="0" i="0" u="none" strike="noStrike" noProof="0" dirty="0">
                          <a:effectLst/>
                          <a:latin typeface="Calibri"/>
                        </a:rPr>
                        <a:t>e.g.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raising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awareness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for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the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opportunities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of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a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circular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 </a:t>
                      </a:r>
                      <a:r>
                        <a:rPr lang="de-DE" sz="1100" b="0" i="0" u="none" strike="noStrike" noProof="0" dirty="0" err="1">
                          <a:effectLst/>
                        </a:rPr>
                        <a:t>economy</a:t>
                      </a:r>
                      <a:r>
                        <a:rPr lang="de-DE" sz="1100" b="0" i="0" u="none" strike="noStrike" noProof="0" dirty="0"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Circular </a:t>
                      </a:r>
                      <a:r>
                        <a:rPr lang="en-GB" sz="1000" b="0" i="0" u="none" strike="noStrike" noProof="0" dirty="0" err="1">
                          <a:effectLst/>
                          <a:latin typeface="Calibri"/>
                        </a:rPr>
                        <a:t>econy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 contributes to </a:t>
                      </a:r>
                      <a:r>
                        <a:rPr lang="en-GB" sz="1000" b="0" i="0" u="none" strike="noStrike" noProof="0" dirty="0" err="1">
                          <a:effectLst/>
                          <a:latin typeface="Calibri"/>
                        </a:rPr>
                        <a:t>x,y,z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 and enables new business models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young adults, students, older school children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Social media, festival, information posters, games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Local street festival, global recycling day (03.13), </a:t>
                      </a:r>
                      <a:r>
                        <a:rPr lang="en-GB" sz="1000" b="0" i="0" u="none" strike="noStrike" noProof="0" dirty="0">
                          <a:effectLst/>
                        </a:rPr>
                        <a:t>World Circular Economy Forum, Earth O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ver </a:t>
                      </a:r>
                      <a:r>
                        <a:rPr lang="en-GB" sz="1000" b="0" i="0" u="none" strike="noStrike" noProof="0" dirty="0" err="1">
                          <a:effectLst/>
                          <a:latin typeface="Calibri"/>
                        </a:rPr>
                        <a:t>Shootday</a:t>
                      </a:r>
                      <a:endParaRPr lang="de-DE" sz="11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Schools, Universities, local en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trepreneurs </a:t>
                      </a:r>
                      <a:endParaRPr lang="de-DE" sz="1100" b="0" i="0" u="none" strike="noStrike" noProof="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Human and </a:t>
                      </a:r>
                      <a:r>
                        <a:rPr lang="en-GB" sz="1000" dirty="0" err="1">
                          <a:effectLst/>
                        </a:rPr>
                        <a:t>finacnial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number of participants, qualitative feedback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0001887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513139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700072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336086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273507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539232"/>
                  </a:ext>
                </a:extLst>
              </a:tr>
              <a:tr h="5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505184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D20957CF-02FB-47E6-8D53-D940CE50020C}"/>
              </a:ext>
            </a:extLst>
          </p:cNvPr>
          <p:cNvSpPr txBox="1"/>
          <p:nvPr/>
        </p:nvSpPr>
        <p:spPr>
          <a:xfrm>
            <a:off x="629478" y="362635"/>
            <a:ext cx="7848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Quick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Steps to d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eveloping a Communication Strategy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278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3AADED9B-1FA1-4967-A2A2-957AB4F8B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74980"/>
              </p:ext>
            </p:extLst>
          </p:nvPr>
        </p:nvGraphicFramePr>
        <p:xfrm>
          <a:off x="622851" y="1451114"/>
          <a:ext cx="8653669" cy="4509052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064738">
                  <a:extLst>
                    <a:ext uri="{9D8B030D-6E8A-4147-A177-3AD203B41FA5}">
                      <a16:colId xmlns:a16="http://schemas.microsoft.com/office/drawing/2014/main" val="72843630"/>
                    </a:ext>
                  </a:extLst>
                </a:gridCol>
                <a:gridCol w="2064738">
                  <a:extLst>
                    <a:ext uri="{9D8B030D-6E8A-4147-A177-3AD203B41FA5}">
                      <a16:colId xmlns:a16="http://schemas.microsoft.com/office/drawing/2014/main" val="3333226385"/>
                    </a:ext>
                  </a:extLst>
                </a:gridCol>
                <a:gridCol w="2065651">
                  <a:extLst>
                    <a:ext uri="{9D8B030D-6E8A-4147-A177-3AD203B41FA5}">
                      <a16:colId xmlns:a16="http://schemas.microsoft.com/office/drawing/2014/main" val="2505046584"/>
                    </a:ext>
                  </a:extLst>
                </a:gridCol>
                <a:gridCol w="2458542">
                  <a:extLst>
                    <a:ext uri="{9D8B030D-6E8A-4147-A177-3AD203B41FA5}">
                      <a16:colId xmlns:a16="http://schemas.microsoft.com/office/drawing/2014/main" val="279479766"/>
                    </a:ext>
                  </a:extLst>
                </a:gridCol>
              </a:tblGrid>
              <a:tr h="367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Target Group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Message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Channels &amp; Activities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Notes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40946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47109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637172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5749201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619571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174689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8B7DD9A6-D160-4D0A-A439-1A420E7F003D}"/>
              </a:ext>
            </a:extLst>
          </p:cNvPr>
          <p:cNvSpPr txBox="1"/>
          <p:nvPr/>
        </p:nvSpPr>
        <p:spPr>
          <a:xfrm>
            <a:off x="622852" y="387626"/>
            <a:ext cx="8653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Internal Communication</a:t>
            </a:r>
          </a:p>
          <a:p>
            <a:r>
              <a:rPr lang="en-US" sz="2000" dirty="0">
                <a:effectLst/>
              </a:rPr>
              <a:t>Informing / communicating with municipal staff and elected officials about SDGs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8274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71F54318-F06A-4BEC-8F9D-CAFA7845C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65968"/>
              </p:ext>
            </p:extLst>
          </p:nvPr>
        </p:nvGraphicFramePr>
        <p:xfrm>
          <a:off x="622851" y="1451114"/>
          <a:ext cx="8653669" cy="45090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064738">
                  <a:extLst>
                    <a:ext uri="{9D8B030D-6E8A-4147-A177-3AD203B41FA5}">
                      <a16:colId xmlns:a16="http://schemas.microsoft.com/office/drawing/2014/main" val="72843630"/>
                    </a:ext>
                  </a:extLst>
                </a:gridCol>
                <a:gridCol w="2064738">
                  <a:extLst>
                    <a:ext uri="{9D8B030D-6E8A-4147-A177-3AD203B41FA5}">
                      <a16:colId xmlns:a16="http://schemas.microsoft.com/office/drawing/2014/main" val="3333226385"/>
                    </a:ext>
                  </a:extLst>
                </a:gridCol>
                <a:gridCol w="2065651">
                  <a:extLst>
                    <a:ext uri="{9D8B030D-6E8A-4147-A177-3AD203B41FA5}">
                      <a16:colId xmlns:a16="http://schemas.microsoft.com/office/drawing/2014/main" val="2505046584"/>
                    </a:ext>
                  </a:extLst>
                </a:gridCol>
                <a:gridCol w="2458542">
                  <a:extLst>
                    <a:ext uri="{9D8B030D-6E8A-4147-A177-3AD203B41FA5}">
                      <a16:colId xmlns:a16="http://schemas.microsoft.com/office/drawing/2014/main" val="279479766"/>
                    </a:ext>
                  </a:extLst>
                </a:gridCol>
              </a:tblGrid>
              <a:tr h="367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Target Group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Message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Channels &amp; Activities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Notes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40946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47109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637172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5749201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619571"/>
                  </a:ext>
                </a:extLst>
              </a:tr>
              <a:tr h="82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174689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13760266-0FE6-44F3-89DA-4AC084E8B78F}"/>
              </a:ext>
            </a:extLst>
          </p:cNvPr>
          <p:cNvSpPr txBox="1"/>
          <p:nvPr/>
        </p:nvSpPr>
        <p:spPr>
          <a:xfrm>
            <a:off x="622852" y="387626"/>
            <a:ext cx="8653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External</a:t>
            </a:r>
            <a:r>
              <a:rPr lang="de-DE" sz="2400" b="1" dirty="0"/>
              <a:t> Communication</a:t>
            </a:r>
          </a:p>
          <a:p>
            <a:r>
              <a:rPr lang="en-US" sz="2000" dirty="0"/>
              <a:t>I</a:t>
            </a:r>
            <a:r>
              <a:rPr lang="en-US" sz="2000" dirty="0">
                <a:effectLst/>
              </a:rPr>
              <a:t>nforming / communicating with citizens/organized civil society, private sector </a:t>
            </a:r>
            <a:r>
              <a:rPr lang="en-US" sz="2000" dirty="0" err="1">
                <a:effectLst/>
              </a:rPr>
              <a:t>etc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69365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FC2A886F6FE144A0D83744568D8B49" ma:contentTypeVersion="12" ma:contentTypeDescription="Ein neues Dokument erstellen." ma:contentTypeScope="" ma:versionID="3677030111c1833ba273e1978277ad06">
  <xsd:schema xmlns:xsd="http://www.w3.org/2001/XMLSchema" xmlns:xs="http://www.w3.org/2001/XMLSchema" xmlns:p="http://schemas.microsoft.com/office/2006/metadata/properties" xmlns:ns2="dd40f815-c2b0-4806-9729-31780023f806" xmlns:ns3="fa87cbfb-3c94-4ad6-b81a-37318fbcf44e" targetNamespace="http://schemas.microsoft.com/office/2006/metadata/properties" ma:root="true" ma:fieldsID="f56b4ee4b85a506f97396160029d5e62" ns2:_="" ns3:_="">
    <xsd:import namespace="dd40f815-c2b0-4806-9729-31780023f806"/>
    <xsd:import namespace="fa87cbfb-3c94-4ad6-b81a-37318fbcf4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f815-c2b0-4806-9729-31780023f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7cbfb-3c94-4ad6-b81a-37318fbcf4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A38F2D-DB31-448E-9C5F-E2A1E85EFAD0}"/>
</file>

<file path=customXml/itemProps2.xml><?xml version="1.0" encoding="utf-8"?>
<ds:datastoreItem xmlns:ds="http://schemas.openxmlformats.org/officeDocument/2006/customXml" ds:itemID="{EF88EFA7-C4B0-488C-9211-543782D5BDE2}"/>
</file>

<file path=customXml/itemProps3.xml><?xml version="1.0" encoding="utf-8"?>
<ds:datastoreItem xmlns:ds="http://schemas.openxmlformats.org/officeDocument/2006/customXml" ds:itemID="{171612F3-350E-4866-86F7-B4CAC8D82BE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Macintosh PowerPoint</Application>
  <PresentationFormat>A4-Papier (210 x 297 mm)</PresentationFormat>
  <Paragraphs>61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2021-09-22T11:08:32Z</dcterms:created>
  <dcterms:modified xsi:type="dcterms:W3CDTF">2021-10-28T17:48:15Z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0x01010083FC2A886F6FE144A0D83744568D8B49</vt:lpwstr>
  </property>
</Properties>
</file>